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Orbitron Medium"/>
      <p:regular r:id="rId54"/>
      <p:bold r:id="rId55"/>
    </p:embeddedFont>
    <p:embeddedFont>
      <p:font typeface="Lato Black"/>
      <p:bold r:id="rId56"/>
      <p:boldItalic r:id="rId57"/>
    </p:embeddedFont>
    <p:embeddedFont>
      <p:font typeface="Quicksand"/>
      <p:regular r:id="rId58"/>
      <p:bold r:id="rId59"/>
    </p:embeddedFont>
    <p:embeddedFont>
      <p:font typeface="Quicksand Medium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67E648-A48D-434C-9B56-18DA3E7784BA}">
  <a:tblStyle styleId="{2967E648-A48D-434C-9B56-18DA3E7784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Quicksand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icksand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OrbitronMedium-bold.fntdata"/><Relationship Id="rId10" Type="http://schemas.openxmlformats.org/officeDocument/2006/relationships/slide" Target="slides/slide4.xml"/><Relationship Id="rId54" Type="http://schemas.openxmlformats.org/officeDocument/2006/relationships/font" Target="fonts/OrbitronMedium-regular.fntdata"/><Relationship Id="rId13" Type="http://schemas.openxmlformats.org/officeDocument/2006/relationships/slide" Target="slides/slide7.xml"/><Relationship Id="rId57" Type="http://schemas.openxmlformats.org/officeDocument/2006/relationships/font" Target="fonts/LatoBlack-boldItalic.fntdata"/><Relationship Id="rId12" Type="http://schemas.openxmlformats.org/officeDocument/2006/relationships/slide" Target="slides/slide6.xml"/><Relationship Id="rId56" Type="http://schemas.openxmlformats.org/officeDocument/2006/relationships/font" Target="fonts/LatoBlack-bold.fntdata"/><Relationship Id="rId15" Type="http://schemas.openxmlformats.org/officeDocument/2006/relationships/slide" Target="slides/slide9.xml"/><Relationship Id="rId59" Type="http://schemas.openxmlformats.org/officeDocument/2006/relationships/font" Target="fonts/Quicksand-bold.fntdata"/><Relationship Id="rId14" Type="http://schemas.openxmlformats.org/officeDocument/2006/relationships/slide" Target="slides/slide8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everyone.</a:t>
            </a:r>
            <a:br>
              <a:rPr lang="en"/>
            </a:br>
            <a:r>
              <a:rPr lang="en"/>
              <a:t>Glad to see so many being curious about microcontrollers!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I have with be a munch of MicroPython compatible devices today.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if anyone is interested in borrowing for trying it out, we can do that after the session.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the A floor, next to the tutorial rooms.</a:t>
            </a:r>
            <a:br>
              <a:rPr lang="en">
                <a:solidFill>
                  <a:schemeClr val="dk1"/>
                </a:solidFill>
              </a:rPr>
            </a:br>
            <a:br>
              <a:rPr lang="en"/>
            </a:br>
            <a:r>
              <a:rPr lang="en"/>
              <a:t>And one lucky person that asks a question will get one of these devices to take home!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a3ee47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aa3ee47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Has support for loading C modules at runtime!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3cbdfbe66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3cbdfbe66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a00429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2d3a004296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aa3ee47f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aa3ee47f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3a00429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g2d3a0042967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3a00429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g2d3a0042967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71056d3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g3071056d3b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71056d3b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g3071056d3be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71056d3b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g3071056d3be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aa3ee47f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aa3ee47f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704d736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704d736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as Head of Data Science at Soundsensing.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Soundsensing is a leading provider of predictive </a:t>
            </a:r>
            <a:r>
              <a:rPr lang="en"/>
              <a:t>maintenance solutions for </a:t>
            </a:r>
            <a:r>
              <a:rPr lang="en">
                <a:solidFill>
                  <a:schemeClr val="dk1"/>
                </a:solidFill>
              </a:rPr>
              <a:t>ventilation systems in </a:t>
            </a:r>
            <a:r>
              <a:rPr lang="en"/>
              <a:t>buildings.</a:t>
            </a:r>
            <a:br>
              <a:rPr lang="en"/>
            </a:br>
            <a:r>
              <a:rPr lang="en"/>
              <a:t>So we work a lot with sensor data. And also use Python as much as we can for Data Science, IoT and backend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3a00429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g2d3a0042967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bcbe158a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bcbe158a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a3ee47f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aa3ee47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 data steam is conceptually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 Learning models on the other hand must have finite and fixed-length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This is done by splitting the stream at fixed intervals of time.</a:t>
            </a:r>
            <a:br>
              <a:rPr lang="en"/>
            </a:br>
            <a:r>
              <a:rPr lang="en"/>
              <a:t>Into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Usually with some overlap. So model gets multiple chances at predicting the same phenomena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71056d3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g3071056d3b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a3ee47f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aa3ee47f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aa3ee47f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aa3ee47f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b8e51cfa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b8e51cfa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b8e51cfa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 model is done using a standard framework like scikit-learn or 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will need to already have a dataset collected and labeled for your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nothing emlearn specific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although you should use a model small enough to fit on your target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provide some tools for checking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a trained model, you are ready to deploy it to the device.</a:t>
            </a:r>
            <a:endParaRPr/>
          </a:p>
        </p:txBody>
      </p:sp>
      <p:sp>
        <p:nvSpPr>
          <p:cNvPr id="399" name="Google Shape;399;g34b8e51cfad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b8e51cfa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To use the code, include the generated header file.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Pass the data to the predict() call of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The output can the be used to trigger relevant actions,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such as controlling motors, logging event that occur,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 sent an external system.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In this example, we just show the model output on a display.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17" name="Google Shape;417;g34b8e51cfad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3cbdfbe66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3cbdfbe66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374c31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374c31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the presentation today is</a:t>
            </a:r>
            <a:br>
              <a:rPr lang="en"/>
            </a:b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bcbe158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bcbe158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3a00429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increasingly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2d3a004296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b8e51cfad_5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4b8e51cfad_5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everyone.</a:t>
            </a:r>
            <a:br>
              <a:rPr lang="en"/>
            </a:br>
            <a:r>
              <a:rPr lang="en"/>
              <a:t>Glad to see so many being curious about microcontrollers!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I have with be a munch of MicroPython compatible devices today.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if anyone is interested in borrowing for trying it out, we can do that after the session.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the A floor, next to the tutorial rooms.</a:t>
            </a:r>
            <a:br>
              <a:rPr lang="en">
                <a:solidFill>
                  <a:schemeClr val="dk1"/>
                </a:solidFill>
              </a:rPr>
            </a:br>
            <a:br>
              <a:rPr lang="en"/>
            </a:br>
            <a:r>
              <a:rPr lang="en"/>
              <a:t>And one lucky person that asks a question will get one of these devices to take home!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3cbdfbe66_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3cbdfbe66_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b8e51cf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b8e51cf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b8e51cf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b8e51cf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b8e51cfa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b8e51cf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b8e51cf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b8e51cf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b8e51cfa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4b8e51cfa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b8e51cfa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b8e51cfa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Inline and loadable (data structure)</a:t>
            </a:r>
            <a:br>
              <a:rPr lang="en"/>
            </a:br>
            <a:r>
              <a:rPr lang="en"/>
              <a:t>Majority voting instead of class probabilities</a:t>
            </a:r>
            <a:br>
              <a:rPr lang="en"/>
            </a:br>
            <a:r>
              <a:rPr lang="en"/>
              <a:t>Leaf-node de-duplication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704d73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704d73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b8e51cfa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b8e51cfa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e30ccef4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e30ccef4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vs other MicroPython approaches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ce30cc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 is a small programmable chip.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since the last 20 years provides the “brain” of basically any electronics device around 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devices that you have in your home have 1 or more microcontrollers each.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modern car has over 50 microcontrollers.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they are mostly used for industrial application, they are </a:t>
            </a:r>
            <a:r>
              <a:rPr lang="en">
                <a:solidFill>
                  <a:schemeClr val="dk1"/>
                </a:solidFill>
              </a:rPr>
              <a:t>increasingly</a:t>
            </a:r>
            <a:r>
              <a:rPr lang="en">
                <a:solidFill>
                  <a:schemeClr val="dk1"/>
                </a:solidFill>
              </a:rPr>
              <a:t> accessible for hobbyists and semi-professionals.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today many of these devices can run Python!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in a way, you probably already know how to program them.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6" name="Google Shape;586;g2ce30ccef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3a00429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7" name="Google Shape;597;g2d3a0042967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e30ccef4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one usecase where ML is incredibly useful is in analysing sensor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Sensors such as accelerometers, microphonones, radars, and cameras have gotten incredibly cheap and powerful.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in order to get useful information out of these, the raw data must be processed.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Machine Learning, in combination with Digital Signal Processing, allows analyzing complex phenomena.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this is done on the microcontroller, we get a range of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component in blue is the Machine Learning model, and is typically trained ahead of time on a PC.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7" name="Google Shape;607;g2ce30ccef49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aa3ee47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huge amount of applications for this, in basically any field that uses electronics.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Keyword spotting / wakeword detection. “Alexa”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Smartwatch. Sleep activity tracking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Agriculture. Cattle activity tracking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Condition monitoring of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Or what about a cat doorbell that only lets in your cat, and only if it does not have a prey in its both.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Magic wand.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8" name="Google Shape;618;g31aa3ee47f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3cbdfbe66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g2d3cbdfbe66_8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d3a00429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1" name="Google Shape;641;g2d3a004296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6cb519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6cb519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2d7b3b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2d7b3b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2d7b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2d7b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drives for </a:t>
            </a:r>
            <a:r>
              <a:rPr lang="en"/>
              <a:t>peripherals that are on a board</a:t>
            </a:r>
            <a:r>
              <a:rPr lang="en"/>
              <a:t> not included in core firmware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Will likely need to hunt a bit for each sensor, screen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a3ee47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aa3ee47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3a00429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Temperature is a </a:t>
            </a:r>
            <a:r>
              <a:rPr b="1" lang="en" sz="1400">
                <a:solidFill>
                  <a:srgbClr val="595959"/>
                </a:solidFill>
              </a:rPr>
              <a:t>slow changing phenomena.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Want: </a:t>
            </a:r>
            <a:r>
              <a:rPr b="1" lang="en" sz="1400">
                <a:solidFill>
                  <a:srgbClr val="595959"/>
                </a:solidFill>
              </a:rPr>
              <a:t>1 value for longish time interval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(ex: 5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! Sensor can be noisy. Filtering advised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Will show </a:t>
            </a:r>
            <a:r>
              <a:rPr b="1" lang="en" sz="1400">
                <a:solidFill>
                  <a:srgbClr val="595959"/>
                </a:solidFill>
              </a:rPr>
              <a:t>analog sensor</a:t>
            </a:r>
            <a:r>
              <a:rPr lang="en" sz="1400">
                <a:solidFill>
                  <a:srgbClr val="595959"/>
                </a:solidFill>
              </a:rPr>
              <a:t> example.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Same approach can be used for a </a:t>
            </a:r>
            <a:r>
              <a:rPr b="1" lang="en" sz="1400">
                <a:solidFill>
                  <a:srgbClr val="595959"/>
                </a:solidFill>
              </a:rPr>
              <a:t>digital sensor</a:t>
            </a:r>
            <a:r>
              <a:rPr lang="en" sz="1400">
                <a:solidFill>
                  <a:srgbClr val="595959"/>
                </a:solidFill>
              </a:rPr>
              <a:t>.</a:t>
            </a:r>
            <a:br>
              <a:rPr lang="en" sz="1400">
                <a:solidFill>
                  <a:srgbClr val="595959"/>
                </a:solidFill>
              </a:rPr>
            </a:br>
            <a:r>
              <a:rPr lang="en" sz="1400">
                <a:solidFill>
                  <a:srgbClr val="595959"/>
                </a:solidFill>
              </a:rPr>
              <a:t>And for </a:t>
            </a:r>
            <a:r>
              <a:rPr b="1" lang="en" sz="1400">
                <a:solidFill>
                  <a:srgbClr val="595959"/>
                </a:solidFill>
              </a:rPr>
              <a:t>other slow-changing</a:t>
            </a:r>
            <a:r>
              <a:rPr lang="en" sz="1400">
                <a:solidFill>
                  <a:srgbClr val="595959"/>
                </a:solidFill>
              </a:rPr>
              <a:t> phenomena.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g2d3a0042967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">
  <p:cSld name="Text and Fig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40572" y="477825"/>
            <a:ext cx="464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340572" y="2052000"/>
            <a:ext cx="25476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40519" y="1350000"/>
            <a:ext cx="2547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136847" y="1350169"/>
            <a:ext cx="24324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817898" y="1"/>
            <a:ext cx="3326100" cy="48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23205" y="996957"/>
            <a:ext cx="2715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40572" y="477825"/>
            <a:ext cx="464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600" y="2499541"/>
            <a:ext cx="2824656" cy="2167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177097" y="2888552"/>
            <a:ext cx="611550" cy="829985"/>
            <a:chOff x="9569462" y="3851402"/>
            <a:chExt cx="815400" cy="1106646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33912" y="3851402"/>
              <a:ext cx="686646" cy="686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4"/>
            <p:cNvSpPr/>
            <p:nvPr/>
          </p:nvSpPr>
          <p:spPr>
            <a:xfrm>
              <a:off x="9569462" y="4538048"/>
              <a:ext cx="815400" cy="42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14"/>
          <p:cNvSpPr/>
          <p:nvPr>
            <p:ph idx="2" type="media"/>
          </p:nvPr>
        </p:nvSpPr>
        <p:spPr>
          <a:xfrm>
            <a:off x="6168531" y="2600176"/>
            <a:ext cx="2628900" cy="1965900"/>
          </a:xfrm>
          <a:prstGeom prst="roundRect">
            <a:avLst>
              <a:gd fmla="val 2414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340571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079235" y="2619000"/>
            <a:ext cx="2542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340571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body"/>
          </p:nvPr>
        </p:nvSpPr>
        <p:spPr>
          <a:xfrm>
            <a:off x="3079235" y="1619999"/>
            <a:ext cx="2542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Quicksand"/>
              <a:buChar char="»"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1">
  <p:cSld name="Text and Figur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 - Blue">
  <p:cSld name="Simple Text - Blu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40200" y="477900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-5932" y="477825"/>
            <a:ext cx="16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4832848"/>
            <a:ext cx="9144000" cy="31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440178" y="4832848"/>
            <a:ext cx="2703900" cy="3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21436" y="4925128"/>
            <a:ext cx="4051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0" spcFirstLastPara="1" rIns="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© EmbeddedOnlineConference.com All rights reserved</a:t>
            </a:r>
            <a:endParaRPr sz="1100"/>
          </a:p>
        </p:txBody>
      </p:sp>
      <p:sp>
        <p:nvSpPr>
          <p:cNvPr id="90" name="Google Shape;90;p16"/>
          <p:cNvSpPr txBox="1"/>
          <p:nvPr/>
        </p:nvSpPr>
        <p:spPr>
          <a:xfrm>
            <a:off x="6536589" y="4886656"/>
            <a:ext cx="2511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Embedded</a:t>
            </a:r>
            <a:r>
              <a:rPr lang="en" sz="1000">
                <a:solidFill>
                  <a:schemeClr val="accent4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Online</a:t>
            </a:r>
            <a:r>
              <a:rPr lang="en" sz="10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Conference.com</a:t>
            </a:r>
            <a:endParaRPr sz="11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gure 2">
  <p:cSld name="Text and Figure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40572" y="2052000"/>
            <a:ext cx="40020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340519" y="1350000"/>
            <a:ext cx="40020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4572001" y="1350169"/>
            <a:ext cx="4231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b="0" i="0" sz="2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4342500" y="4892172"/>
            <a:ext cx="459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lnSpcReduction="10000"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40572" y="2052000"/>
            <a:ext cx="77406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2385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»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2385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Quicksand"/>
              <a:buChar char="-"/>
              <a:defRPr b="0" i="0" sz="1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340519" y="1350000"/>
            <a:ext cx="7740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65.jpg"/><Relationship Id="rId6" Type="http://schemas.openxmlformats.org/officeDocument/2006/relationships/image" Target="../media/image17.png"/><Relationship Id="rId7" Type="http://schemas.openxmlformats.org/officeDocument/2006/relationships/image" Target="../media/image10.jpg"/><Relationship Id="rId8" Type="http://schemas.openxmlformats.org/officeDocument/2006/relationships/image" Target="../media/image6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24.png"/><Relationship Id="rId5" Type="http://schemas.openxmlformats.org/officeDocument/2006/relationships/image" Target="../media/image19.jp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hyperlink" Target="https://github.com/emlearn/emlearn-micropython/tree/master/examples/soundlevel_iir" TargetMode="External"/><Relationship Id="rId9" Type="http://schemas.openxmlformats.org/officeDocument/2006/relationships/hyperlink" Target="https://github.com/peterhinch/micropython-nano-gui" TargetMode="External"/><Relationship Id="rId5" Type="http://schemas.openxmlformats.org/officeDocument/2006/relationships/hyperlink" Target="https://github.com/emlearn/emlearn-micropython/tree/master/examples/soundlevel_iir" TargetMode="External"/><Relationship Id="rId6" Type="http://schemas.openxmlformats.org/officeDocument/2006/relationships/hyperlink" Target="https://github.com/emlearn/emlearn-micropython/tree/master/examples/soundlevel_iir" TargetMode="External"/><Relationship Id="rId7" Type="http://schemas.openxmlformats.org/officeDocument/2006/relationships/hyperlink" Target="https://github.com/peterhinch/micropython-nano-gui" TargetMode="External"/><Relationship Id="rId8" Type="http://schemas.openxmlformats.org/officeDocument/2006/relationships/hyperlink" Target="https://github.com/peterhinch/micropython-nano-gu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python.org/en/latest/develop/natmod.html" TargetMode="External"/><Relationship Id="rId4" Type="http://schemas.openxmlformats.org/officeDocument/2006/relationships/hyperlink" Target="https://docs.micropython.org/en/latest/develop/natmod.html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s://docs.micropython.org/en/latest/develop/natmod.html" TargetMode="External"/><Relationship Id="rId6" Type="http://schemas.openxmlformats.org/officeDocument/2006/relationships/hyperlink" Target="https://docs.micropython.org/en/latest/develop/cmodules.html" TargetMode="External"/><Relationship Id="rId7" Type="http://schemas.openxmlformats.org/officeDocument/2006/relationships/hyperlink" Target="https://docs.micropython.org/en/latest/develop/cmodules.html" TargetMode="External"/><Relationship Id="rId8" Type="http://schemas.openxmlformats.org/officeDocument/2006/relationships/hyperlink" Target="https://docs.micropython.org/en/latest/develop/cmodule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jp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emlearn/emlearn-micropython/tree/master/examples/har_trees" TargetMode="External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41.png"/><Relationship Id="rId9" Type="http://schemas.openxmlformats.org/officeDocument/2006/relationships/image" Target="../media/image27.jp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9.png"/><Relationship Id="rId8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hyperlink" Target="https://github.com/orgs/micropython/discussions/1551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hyperlink" Target="https://github.com/emlearn/emlearn-micropython/blob/master/examples/har_trees/timebased.py" TargetMode="External"/><Relationship Id="rId5" Type="http://schemas.openxmlformats.org/officeDocument/2006/relationships/hyperlink" Target="https://www.mdpi.com/2079-9292/10/21/2640" TargetMode="External"/><Relationship Id="rId6" Type="http://schemas.openxmlformats.org/officeDocument/2006/relationships/hyperlink" Target="https://github.com/jonnor/micropython-npyfile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36.jpg"/><Relationship Id="rId8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Relationship Id="rId4" Type="http://schemas.openxmlformats.org/officeDocument/2006/relationships/image" Target="../media/image53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v923z/micropython-ulab" TargetMode="External"/><Relationship Id="rId4" Type="http://schemas.openxmlformats.org/officeDocument/2006/relationships/hyperlink" Target="https://openmv.io/" TargetMode="External"/><Relationship Id="rId5" Type="http://schemas.openxmlformats.org/officeDocument/2006/relationships/hyperlink" Target="https://www.youtube.com/watch?v=S3GjLr0ZIE0" TargetMode="External"/><Relationship Id="rId6" Type="http://schemas.openxmlformats.org/officeDocument/2006/relationships/hyperlink" Target="https://za.pycon.org/talks/31-sensor-data-processing-on-microcontrollers-with-micropython/" TargetMode="External"/><Relationship Id="rId7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mlearn/emlearn-micropython" TargetMode="External"/><Relationship Id="rId4" Type="http://schemas.openxmlformats.org/officeDocument/2006/relationships/hyperlink" Target="mailto:jononor@gmail.com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mlearn.readthedocs.io/en/latest/model_optimization.html" TargetMode="External"/><Relationship Id="rId4" Type="http://schemas.openxmlformats.org/officeDocument/2006/relationships/hyperlink" Target="https://emlearn.readthedocs.io/en/latest/tree_based_models.html" TargetMode="External"/><Relationship Id="rId5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mlearn.readthedocs.io/en/latest/evaluate.html" TargetMode="External"/><Relationship Id="rId4" Type="http://schemas.openxmlformats.org/officeDocument/2006/relationships/hyperlink" Target="https://emlearn.readthedocs.io/en/latest/auto_examples/trees_hyperparameters.html" TargetMode="External"/><Relationship Id="rId5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mlearn.readthedocs.io/en/latest/auto_examples/trees_hyperparameters.html" TargetMode="External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55.jp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micropython.org/en/latest/reference/asm_thumb2_index.html" TargetMode="External"/><Relationship Id="rId4" Type="http://schemas.openxmlformats.org/officeDocument/2006/relationships/hyperlink" Target="https://docs.micropython.org/en/latest/reference/asm_thumb2_index.html" TargetMode="External"/><Relationship Id="rId9" Type="http://schemas.openxmlformats.org/officeDocument/2006/relationships/image" Target="../media/image63.png"/><Relationship Id="rId5" Type="http://schemas.openxmlformats.org/officeDocument/2006/relationships/hyperlink" Target="https://docs.micropython.org/en/latest/reference/asm_thumb2_index.html" TargetMode="External"/><Relationship Id="rId6" Type="http://schemas.openxmlformats.org/officeDocument/2006/relationships/hyperlink" Target="https://github.com/peterhinch/micropython-filters/blob/master/fir.py" TargetMode="External"/><Relationship Id="rId7" Type="http://schemas.openxmlformats.org/officeDocument/2006/relationships/hyperlink" Target="https://github.com/peterhinch/micropython-filters/blob/master/fir.py" TargetMode="External"/><Relationship Id="rId8" Type="http://schemas.openxmlformats.org/officeDocument/2006/relationships/hyperlink" Target="https://github.com/peterhinch/micropython-filters/blob/master/fir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jpg"/><Relationship Id="rId4" Type="http://schemas.openxmlformats.org/officeDocument/2006/relationships/image" Target="../media/image61.jpg"/><Relationship Id="rId5" Type="http://schemas.openxmlformats.org/officeDocument/2006/relationships/image" Target="../media/image58.jpg"/><Relationship Id="rId6" Type="http://schemas.openxmlformats.org/officeDocument/2006/relationships/image" Target="../media/image66.jpg"/><Relationship Id="rId7" Type="http://schemas.openxmlformats.org/officeDocument/2006/relationships/image" Target="../media/image71.png"/><Relationship Id="rId8" Type="http://schemas.openxmlformats.org/officeDocument/2006/relationships/image" Target="../media/image6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cnadler86/micropython-camera-API" TargetMode="External"/><Relationship Id="rId4" Type="http://schemas.openxmlformats.org/officeDocument/2006/relationships/hyperlink" Target="https://github.com/cnadler86/micropython-camera-API" TargetMode="External"/><Relationship Id="rId5" Type="http://schemas.openxmlformats.org/officeDocument/2006/relationships/hyperlink" Target="https://github.com/cnadler86/micropython-camera-API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6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openmv.io/index.html" TargetMode="External"/><Relationship Id="rId4" Type="http://schemas.openxmlformats.org/officeDocument/2006/relationships/hyperlink" Target="https://github.com/emlearn/emlearn-micropython/tree/master/examples/mnist_cnn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s://github.com/emlearn/emlearn-micropython/tree/master/examples/mnist_cnn" TargetMode="External"/><Relationship Id="rId6" Type="http://schemas.openxmlformats.org/officeDocument/2006/relationships/hyperlink" Target="https://github.com/emlearn/emlearn-micropython/tree/master/examples/mnist_cnn" TargetMode="External"/><Relationship Id="rId7" Type="http://schemas.openxmlformats.org/officeDocument/2006/relationships/image" Target="../media/image70.png"/><Relationship Id="rId8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jpg"/><Relationship Id="rId4" Type="http://schemas.openxmlformats.org/officeDocument/2006/relationships/image" Target="../media/image7.jpg"/><Relationship Id="rId5" Type="http://schemas.openxmlformats.org/officeDocument/2006/relationships/image" Target="../media/image13.png"/><Relationship Id="rId6" Type="http://schemas.openxmlformats.org/officeDocument/2006/relationships/image" Target="../media/image23.jpg"/><Relationship Id="rId7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hyperlink" Target="https://micropython.org/download/?port=esp32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iper-ide.org/" TargetMode="External"/><Relationship Id="rId4" Type="http://schemas.openxmlformats.org/officeDocument/2006/relationships/hyperlink" Target="https://github.com/peterhinch/micropython-mqtt/blob/master/mqtt_as/main.py" TargetMode="External"/><Relationship Id="rId5" Type="http://schemas.openxmlformats.org/officeDocument/2006/relationships/hyperlink" Target="https://github.com/jonnor/micropython-mpu6886/" TargetMode="External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311708" y="187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and Machine Learning</a:t>
            </a:r>
            <a:endParaRPr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311700" y="2168025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</a:t>
            </a:r>
            <a:r>
              <a:rPr lang="en" sz="2400"/>
              <a:t>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foss-north 2025</a:t>
            </a:r>
            <a:endParaRPr sz="18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title="logo-240x240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3250" y="3832675"/>
            <a:ext cx="1163650" cy="11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65750" y="1164125"/>
            <a:ext cx="35268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has a p</a:t>
            </a:r>
            <a:r>
              <a:rPr lang="en"/>
              <a:t>ackage manager “</a:t>
            </a:r>
            <a:r>
              <a:rPr b="1" lang="en"/>
              <a:t>mi</a:t>
            </a:r>
            <a:r>
              <a:rPr b="1" lang="en"/>
              <a:t>p</a:t>
            </a:r>
            <a:r>
              <a:rPr lang="en"/>
              <a:t>”</a:t>
            </a:r>
            <a:br>
              <a:rPr lang="en"/>
            </a:br>
            <a:br>
              <a:rPr lang="en"/>
            </a:br>
            <a:r>
              <a:rPr lang="en"/>
              <a:t>Directly on device!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ViperIDE supports install via UI</a:t>
            </a:r>
            <a:br>
              <a:rPr lang="en"/>
            </a:br>
            <a:br>
              <a:rPr lang="en"/>
            </a:br>
            <a:r>
              <a:rPr lang="en"/>
              <a:t>Custom packages via URL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0" r="52340" t="5802"/>
          <a:stretch/>
        </p:blipFill>
        <p:spPr>
          <a:xfrm>
            <a:off x="4493800" y="-22150"/>
            <a:ext cx="4626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nodes with MicroPython</a:t>
            </a:r>
            <a:endParaRPr/>
          </a:p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can be done on an ESP32 microcontroller with MicroPython</a:t>
            </a:r>
            <a:br>
              <a:rPr lang="en"/>
            </a:br>
            <a:r>
              <a:rPr lang="en"/>
              <a:t>and how to make it work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13571" l="8945" r="46507" t="23858"/>
          <a:stretch/>
        </p:blipFill>
        <p:spPr>
          <a:xfrm>
            <a:off x="7279700" y="1390175"/>
            <a:ext cx="913200" cy="1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type="title"/>
          </p:nvPr>
        </p:nvSpPr>
        <p:spPr>
          <a:xfrm>
            <a:off x="2543788" y="48175"/>
            <a:ext cx="211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</a:t>
            </a:r>
            <a:br>
              <a:rPr lang="en"/>
            </a:br>
            <a:r>
              <a:rPr lang="en"/>
              <a:t>tracker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 b="0" l="53064" r="0" t="49619"/>
          <a:stretch/>
        </p:blipFill>
        <p:spPr>
          <a:xfrm>
            <a:off x="2295612" y="2488173"/>
            <a:ext cx="1942025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 b="4915" l="17708" r="12046" t="5229"/>
          <a:stretch/>
        </p:blipFill>
        <p:spPr>
          <a:xfrm>
            <a:off x="3038462" y="1366375"/>
            <a:ext cx="1212813" cy="1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6">
            <a:alphaModFix/>
          </a:blip>
          <a:srcRect b="14839" l="13962" r="13542" t="21028"/>
          <a:stretch/>
        </p:blipFill>
        <p:spPr>
          <a:xfrm>
            <a:off x="282146" y="1429925"/>
            <a:ext cx="1609928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type="title"/>
          </p:nvPr>
        </p:nvSpPr>
        <p:spPr>
          <a:xfrm>
            <a:off x="235500" y="48175"/>
            <a:ext cx="2305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logger</a:t>
            </a:r>
            <a:endParaRPr/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4739200" y="481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Noise</a:t>
            </a:r>
            <a:br>
              <a:rPr lang="en"/>
            </a:br>
            <a:r>
              <a:rPr lang="en"/>
              <a:t>monitor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2956" l="8944" r="46509" t="23858"/>
          <a:stretch/>
        </p:blipFill>
        <p:spPr>
          <a:xfrm>
            <a:off x="5064183" y="1390175"/>
            <a:ext cx="913179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type="title"/>
          </p:nvPr>
        </p:nvSpPr>
        <p:spPr>
          <a:xfrm>
            <a:off x="6992150" y="48175"/>
            <a:ext cx="1746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Classifier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206050" y="243800"/>
            <a:ext cx="0" cy="42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0"/>
          <p:cNvCxnSpPr/>
          <p:nvPr/>
        </p:nvCxnSpPr>
        <p:spPr>
          <a:xfrm>
            <a:off x="4421600" y="307350"/>
            <a:ext cx="0" cy="452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0"/>
          <p:cNvCxnSpPr/>
          <p:nvPr/>
        </p:nvCxnSpPr>
        <p:spPr>
          <a:xfrm>
            <a:off x="6696150" y="307350"/>
            <a:ext cx="0" cy="422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0"/>
          <p:cNvSpPr txBox="1"/>
          <p:nvPr/>
        </p:nvSpPr>
        <p:spPr>
          <a:xfrm>
            <a:off x="282150" y="736650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Temperature 0.1 Hz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2459538" y="736650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Accelerometer</a:t>
            </a:r>
            <a:r>
              <a:rPr lang="en" sz="1800">
                <a:solidFill>
                  <a:schemeClr val="dk2"/>
                </a:solidFill>
              </a:rPr>
              <a:t> 100 Hz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4713238" y="716775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Microphone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16000 Hz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7">
            <a:alphaModFix/>
          </a:blip>
          <a:srcRect b="11642" l="20723" r="57094" t="68491"/>
          <a:stretch/>
        </p:blipFill>
        <p:spPr>
          <a:xfrm>
            <a:off x="4495800" y="2692398"/>
            <a:ext cx="2119200" cy="106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7043138" y="716775"/>
            <a:ext cx="17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Camera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27000 bytes/s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0125" y="2291625"/>
            <a:ext cx="1425433" cy="14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7397400" y="3319675"/>
            <a:ext cx="1680600" cy="61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if is_</a:t>
            </a:r>
            <a:r>
              <a:rPr b="1" lang="en">
                <a:solidFill>
                  <a:schemeClr val="dk2"/>
                </a:solidFill>
              </a:rPr>
              <a:t>MyCat(img):</a:t>
            </a:r>
            <a:br>
              <a:rPr b="1" lang="en">
                <a:solidFill>
                  <a:schemeClr val="dk2"/>
                </a:solidFill>
              </a:rPr>
            </a:br>
            <a:r>
              <a:rPr b="1" lang="en">
                <a:solidFill>
                  <a:schemeClr val="dk2"/>
                </a:solidFill>
              </a:rPr>
              <a:t>   open_door()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9">
            <a:alphaModFix/>
          </a:blip>
          <a:srcRect b="0" l="0" r="0" t="13532"/>
          <a:stretch/>
        </p:blipFill>
        <p:spPr>
          <a:xfrm>
            <a:off x="337475" y="2750975"/>
            <a:ext cx="1499275" cy="1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1700450" y="4707725"/>
            <a:ext cx="15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Pure Python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173400" y="4707725"/>
            <a:ext cx="3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Python with C modules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74700" y="4707725"/>
            <a:ext cx="15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Feasibility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75470" y="41061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2320" y="4106175"/>
            <a:ext cx="61450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99845" y="4106175"/>
            <a:ext cx="61450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3028038" y="4068900"/>
            <a:ext cx="13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Random Forest classifier</a:t>
            </a:r>
            <a:br>
              <a:rPr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</a:rPr>
              <a:t>emlearn_trees</a:t>
            </a:r>
            <a:br>
              <a:rPr lang="en" sz="1200">
                <a:solidFill>
                  <a:srgbClr val="595959"/>
                </a:solidFill>
              </a:rPr>
            </a:br>
            <a:endParaRPr sz="1200">
              <a:solidFill>
                <a:srgbClr val="595959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217688" y="4068900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Infinite Impulse Response filters</a:t>
            </a:r>
            <a:br>
              <a:rPr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</a:rPr>
              <a:t>emlearn_iir</a:t>
            </a:r>
            <a:br>
              <a:rPr lang="en" sz="1200">
                <a:solidFill>
                  <a:srgbClr val="595959"/>
                </a:solidFill>
              </a:rPr>
            </a:br>
            <a:endParaRPr sz="1200">
              <a:solidFill>
                <a:srgbClr val="595959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7652825" y="4011475"/>
            <a:ext cx="14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Convolutional Neural Network</a:t>
            </a:r>
            <a:br>
              <a:rPr b="1"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</a:rPr>
              <a:t>emlearn_cnn</a:t>
            </a:r>
            <a:br>
              <a:rPr lang="en" sz="1200">
                <a:solidFill>
                  <a:srgbClr val="595959"/>
                </a:solidFill>
              </a:rPr>
            </a:b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</a:t>
            </a:r>
            <a:br>
              <a:rPr lang="en"/>
            </a:br>
            <a:r>
              <a:rPr lang="en"/>
              <a:t>sensor</a:t>
            </a:r>
            <a:endParaRPr/>
          </a:p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</a:t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 rotWithShape="1">
          <a:blip r:embed="rId3">
            <a:alphaModFix/>
          </a:blip>
          <a:srcRect b="2496" l="0" r="0" t="0"/>
          <a:stretch/>
        </p:blipFill>
        <p:spPr>
          <a:xfrm>
            <a:off x="5633200" y="1035750"/>
            <a:ext cx="2958500" cy="39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 b="0" l="0" r="46498" t="0"/>
          <a:stretch/>
        </p:blipFill>
        <p:spPr>
          <a:xfrm>
            <a:off x="437825" y="2504925"/>
            <a:ext cx="2095175" cy="24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5">
            <a:alphaModFix/>
          </a:blip>
          <a:srcRect b="7708" l="36664" r="38167" t="26355"/>
          <a:stretch/>
        </p:blipFill>
        <p:spPr>
          <a:xfrm>
            <a:off x="3289775" y="179925"/>
            <a:ext cx="1942227" cy="38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362175" y="1681575"/>
            <a:ext cx="263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I2S digital microphone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(Example wiring)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831752" y="152225"/>
            <a:ext cx="295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Soundlevel calculation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Processing steps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873263" y="3996275"/>
            <a:ext cx="279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Complete hardware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LilyGo TTGO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T-Camera S3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00" y="-25412"/>
            <a:ext cx="4407798" cy="51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Sound sensor - Install it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11700" y="1152475"/>
            <a:ext cx="4067700" cy="3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br>
              <a:rPr lang="en" u="sng">
                <a:solidFill>
                  <a:schemeClr val="hlink"/>
                </a:solidFill>
                <a:hlinkClick r:id="rId5"/>
              </a:rPr>
            </a:br>
            <a:r>
              <a:rPr lang="en" u="sng">
                <a:solidFill>
                  <a:schemeClr val="hlink"/>
                </a:solidFill>
                <a:hlinkClick r:id="rId6"/>
              </a:rPr>
              <a:t>tree/master/examples/soundlevel_iir</a:t>
            </a:r>
            <a:r>
              <a:rPr lang="en"/>
              <a:t> 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7033525" y="4481875"/>
            <a:ext cx="22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Rendering text/widgets to screen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https://github.com/peterhinch/</a:t>
            </a:r>
            <a:br>
              <a:rPr lang="en" sz="1000" u="sng">
                <a:solidFill>
                  <a:schemeClr val="hlink"/>
                </a:solidFill>
                <a:hlinkClick r:id="rId8"/>
              </a:rPr>
            </a:br>
            <a:r>
              <a:rPr lang="en" sz="1000" u="sng">
                <a:solidFill>
                  <a:schemeClr val="hlink"/>
                </a:solidFill>
                <a:hlinkClick r:id="rId9"/>
              </a:rPr>
              <a:t>micropython-nano-gui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10">
            <a:alphaModFix/>
          </a:blip>
          <a:srcRect b="33515" l="59803" r="880" t="34463"/>
          <a:stretch/>
        </p:blipFill>
        <p:spPr>
          <a:xfrm>
            <a:off x="228775" y="1751950"/>
            <a:ext cx="3835301" cy="17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11">
            <a:alphaModFix/>
          </a:blip>
          <a:srcRect b="58677" l="41857" r="46236" t="35597"/>
          <a:stretch/>
        </p:blipFill>
        <p:spPr>
          <a:xfrm>
            <a:off x="7439850" y="3900425"/>
            <a:ext cx="1612224" cy="58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7486700" y="593250"/>
            <a:ext cx="1580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Microphone input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machine.I2S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311700" y="555600"/>
            <a:ext cx="7746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Audio filters</a:t>
            </a:r>
            <a:br>
              <a:rPr lang="en"/>
            </a:br>
            <a:r>
              <a:rPr lang="en"/>
              <a:t>using emlearn_iir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11700" y="1397300"/>
            <a:ext cx="39999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Standard sound level measurements are </a:t>
            </a:r>
            <a:r>
              <a:rPr b="1" lang="en" sz="1400"/>
              <a:t>A-weighted</a:t>
            </a:r>
            <a:r>
              <a:rPr lang="en" sz="1400"/>
              <a:t>. T</a:t>
            </a:r>
            <a:r>
              <a:rPr lang="en" sz="1400"/>
              <a:t>o </a:t>
            </a:r>
            <a:r>
              <a:rPr lang="en" sz="1400"/>
              <a:t>approximate human hearing.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Implemented using</a:t>
            </a:r>
            <a:br>
              <a:rPr lang="en" sz="1400"/>
            </a:br>
            <a:r>
              <a:rPr b="1" lang="en" sz="1400"/>
              <a:t>Infinite Impulse Response (IIR) filters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Must be computed within 125 ms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228775" y="45078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4509375" y="1154525"/>
            <a:ext cx="40677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5" name="Google Shape;275;p34" title="Screenshot from 2025-04-13 20-48-40.png"/>
          <p:cNvPicPr preferRelativeResize="0"/>
          <p:nvPr/>
        </p:nvPicPr>
        <p:blipFill rotWithShape="1">
          <a:blip r:embed="rId3">
            <a:alphaModFix/>
          </a:blip>
          <a:srcRect b="39294" l="18230" r="37283" t="21576"/>
          <a:stretch/>
        </p:blipFill>
        <p:spPr>
          <a:xfrm>
            <a:off x="4120275" y="505000"/>
            <a:ext cx="4666450" cy="23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 title="Screenshot from 2025-04-13 20-50-49.png"/>
          <p:cNvPicPr preferRelativeResize="0"/>
          <p:nvPr/>
        </p:nvPicPr>
        <p:blipFill rotWithShape="1">
          <a:blip r:embed="rId4">
            <a:alphaModFix/>
          </a:blip>
          <a:srcRect b="21569" l="18940" r="34963" t="51251"/>
          <a:stretch/>
        </p:blipFill>
        <p:spPr>
          <a:xfrm>
            <a:off x="4120275" y="3109850"/>
            <a:ext cx="4892549" cy="16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48875" y="3109850"/>
            <a:ext cx="253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 implementation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1100 ms   900% CPU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mlearn_iir C module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30 ms      20% CPU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 modules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387900" y="4507800"/>
            <a:ext cx="28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815" y="-22525"/>
            <a:ext cx="573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311700" y="1154525"/>
            <a:ext cx="2983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in C.</a:t>
            </a:r>
            <a:br>
              <a:rPr lang="en"/>
            </a:br>
            <a:r>
              <a:rPr lang="en"/>
              <a:t>Defines a Python module with API. functions/classes et.c.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be implemented by users,</a:t>
            </a:r>
            <a:br>
              <a:rPr lang="en"/>
            </a:br>
            <a:r>
              <a:rPr lang="en"/>
              <a:t>libraries or be part of MicroPython core.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be portable or specific to one hardware/platform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Native module (.mpy)   VS   External C module</a:t>
            </a:r>
            <a:endParaRPr/>
          </a:p>
        </p:txBody>
      </p:sp>
      <p:graphicFrame>
        <p:nvGraphicFramePr>
          <p:cNvPr id="292" name="Google Shape;292;p36"/>
          <p:cNvGraphicFramePr/>
          <p:nvPr/>
        </p:nvGraphicFramePr>
        <p:xfrm>
          <a:off x="387900" y="11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{2967E648-A48D-434C-9B56-18DA3E7784BA}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Native module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External C module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Installable at runtime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Yes, as .mpy file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Must be included in firmware image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Requires SDK/toolchain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(only to build)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 executes from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Limitations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libc / libm linked </a:t>
                      </a:r>
                      <a:r>
                        <a:rPr b="1" lang="en" sz="1200"/>
                        <a:t>*</a:t>
                      </a:r>
                      <a:br>
                        <a:rPr lang="en" sz="1200"/>
                      </a:br>
                      <a:r>
                        <a:rPr lang="en" sz="1200"/>
                        <a:t>No static BSS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None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Maturity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 </a:t>
                      </a:r>
                      <a:r>
                        <a:rPr b="1" lang="en" sz="1200"/>
                        <a:t>*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Excellent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</a:b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en/latest/develop/natmod.html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https://docs.micropython.org/</a:t>
                      </a:r>
                      <a:br>
                        <a:rPr lang="en" sz="1200" u="sng">
                          <a:solidFill>
                            <a:schemeClr val="accent5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</a:br>
                      <a:r>
                        <a:rPr lang="en" sz="1200" u="sng">
                          <a:solidFill>
                            <a:schemeClr val="accent5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en/latest/develop/cmodules.html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3" name="Google Shape;293;p36"/>
          <p:cNvSpPr txBox="1"/>
          <p:nvPr/>
        </p:nvSpPr>
        <p:spPr>
          <a:xfrm>
            <a:off x="387900" y="4507800"/>
            <a:ext cx="83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lang="en"/>
              <a:t> Improved greatly in upcoming MicroPython (1.25+).</a:t>
            </a:r>
            <a:br>
              <a:rPr lang="en"/>
            </a:br>
            <a:r>
              <a:rPr lang="en"/>
              <a:t>Contributions by Volodymyr Shymanskyy, Alessandro Gatti, Damien George, and others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tracker</a:t>
            </a:r>
            <a:endParaRPr/>
          </a:p>
        </p:txBody>
      </p:sp>
      <p:sp>
        <p:nvSpPr>
          <p:cNvPr id="300" name="Google Shape;300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27246" t="0"/>
          <a:stretch/>
        </p:blipFill>
        <p:spPr>
          <a:xfrm>
            <a:off x="476625" y="476050"/>
            <a:ext cx="2534851" cy="2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concept</a:t>
            </a:r>
            <a:endParaRPr/>
          </a:p>
        </p:txBody>
      </p:sp>
      <p:sp>
        <p:nvSpPr>
          <p:cNvPr id="307" name="Google Shape;307;p38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b="4915" l="13993" r="12047" t="5229"/>
          <a:stretch/>
        </p:blipFill>
        <p:spPr>
          <a:xfrm>
            <a:off x="5434975" y="2625456"/>
            <a:ext cx="2305200" cy="242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4">
            <a:alphaModFix/>
          </a:blip>
          <a:srcRect b="18267" l="6384" r="0" t="0"/>
          <a:stretch/>
        </p:blipFill>
        <p:spPr>
          <a:xfrm>
            <a:off x="5712525" y="336942"/>
            <a:ext cx="2000125" cy="165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75" y="1337630"/>
            <a:ext cx="4991100" cy="3409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511300" y="3315400"/>
            <a:ext cx="18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Complete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hardware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LilyGo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T-Watch S3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6715875" y="1659200"/>
            <a:ext cx="230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I2C MEMS IMU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accelerometer/gyro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(Example wiring)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a dataset</a:t>
            </a:r>
            <a:endParaRPr/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238175" y="3344200"/>
            <a:ext cx="2325600" cy="17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3 separate series,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1 minute per activity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Saves 10 sec .npy files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Transfer over USB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Cleaned labels in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Label Studio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 b="21164" l="25682" r="14170" t="34325"/>
          <a:stretch/>
        </p:blipFill>
        <p:spPr>
          <a:xfrm>
            <a:off x="215800" y="971225"/>
            <a:ext cx="2143073" cy="211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4">
            <a:alphaModFix/>
          </a:blip>
          <a:srcRect b="26881" l="33252" r="14848" t="19528"/>
          <a:stretch/>
        </p:blipFill>
        <p:spPr>
          <a:xfrm>
            <a:off x="5985450" y="958700"/>
            <a:ext cx="3167875" cy="19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 rotWithShape="1">
          <a:blip r:embed="rId5">
            <a:alphaModFix/>
          </a:blip>
          <a:srcRect b="30026" l="33260" r="14419" t="26291"/>
          <a:stretch/>
        </p:blipFill>
        <p:spPr>
          <a:xfrm>
            <a:off x="2576075" y="3235350"/>
            <a:ext cx="3369274" cy="18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 rotWithShape="1">
          <a:blip r:embed="rId6">
            <a:alphaModFix/>
          </a:blip>
          <a:srcRect b="30279" l="33359" r="14320" t="28111"/>
          <a:stretch/>
        </p:blipFill>
        <p:spPr>
          <a:xfrm>
            <a:off x="2569175" y="970950"/>
            <a:ext cx="3301349" cy="2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 rotWithShape="1">
          <a:blip r:embed="rId7">
            <a:alphaModFix/>
          </a:blip>
          <a:srcRect b="28935" l="33548" r="15279" t="27682"/>
          <a:stretch/>
        </p:blipFill>
        <p:spPr>
          <a:xfrm>
            <a:off x="6033925" y="3124950"/>
            <a:ext cx="3119400" cy="1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8750" y="1671600"/>
            <a:ext cx="1189074" cy="1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 rotWithShape="1">
          <a:blip r:embed="rId9">
            <a:alphaModFix/>
          </a:blip>
          <a:srcRect b="10793" l="0" r="0" t="8293"/>
          <a:stretch/>
        </p:blipFill>
        <p:spPr>
          <a:xfrm>
            <a:off x="4657200" y="3422788"/>
            <a:ext cx="1189076" cy="14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9"/>
          <p:cNvPicPr preferRelativeResize="0"/>
          <p:nvPr/>
        </p:nvPicPr>
        <p:blipFill rotWithShape="1">
          <a:blip r:embed="rId10">
            <a:alphaModFix/>
          </a:blip>
          <a:srcRect b="14758" l="4851" r="4806" t="8654"/>
          <a:stretch/>
        </p:blipFill>
        <p:spPr>
          <a:xfrm>
            <a:off x="4657200" y="1570244"/>
            <a:ext cx="1189074" cy="137092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3847700" y="144125"/>
            <a:ext cx="51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/>
              <a:t>ar_record.py  </a:t>
            </a:r>
            <a:r>
              <a:rPr lang="en" sz="1000" u="sng">
                <a:solidFill>
                  <a:schemeClr val="hlink"/>
                </a:solidFill>
                <a:hlinkClick r:id="rId11"/>
              </a:rPr>
              <a:t>https://github.com/emlearn/emlearn-micropython/tree/master/examples/har_trees</a:t>
            </a:r>
            <a:r>
              <a:rPr lang="en" sz="1000"/>
              <a:t> </a:t>
            </a:r>
            <a:endParaRPr sz="1000"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7990500" y="4132900"/>
            <a:ext cx="114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“Other”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8016375" y="1915750"/>
            <a:ext cx="1146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Jumping Jacks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on </a:t>
            </a:r>
            <a:r>
              <a:rPr lang="en"/>
              <a:t>streams</a:t>
            </a:r>
            <a:r>
              <a:rPr lang="en"/>
              <a:t>: Continuous classification</a:t>
            </a:r>
            <a:endParaRPr/>
          </a:p>
        </p:txBody>
      </p:sp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4867400" y="1264950"/>
            <a:ext cx="37734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sensor data stream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is sliced into overlapping windows.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Each window processed independently 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Exercise activity detection: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- 4 second window, every 1 second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100 Hz samplerate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- </a:t>
            </a:r>
            <a:r>
              <a:rPr lang="en" sz="1400">
                <a:solidFill>
                  <a:schemeClr val="dk1"/>
                </a:solidFill>
              </a:rPr>
              <a:t>Processing time 200 ms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3">
            <a:alphaModFix/>
          </a:blip>
          <a:srcRect b="0" l="2175" r="7547" t="8767"/>
          <a:stretch/>
        </p:blipFill>
        <p:spPr>
          <a:xfrm>
            <a:off x="311700" y="1152475"/>
            <a:ext cx="4260300" cy="29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/>
          <p:nvPr/>
        </p:nvSpPr>
        <p:spPr>
          <a:xfrm>
            <a:off x="1651025" y="3279666"/>
            <a:ext cx="19785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sensor data</a:t>
            </a: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5284863" y="3287838"/>
            <a:ext cx="10176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7903425" y="3296358"/>
            <a:ext cx="819000" cy="3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340" name="Google Shape;340;p40"/>
          <p:cNvSpPr/>
          <p:nvPr/>
        </p:nvSpPr>
        <p:spPr>
          <a:xfrm>
            <a:off x="3898150" y="3051130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</a:t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6509854" y="3071006"/>
            <a:ext cx="1186200" cy="8655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342" name="Google Shape;342;p40"/>
          <p:cNvCxnSpPr/>
          <p:nvPr/>
        </p:nvCxnSpPr>
        <p:spPr>
          <a:xfrm>
            <a:off x="3348750" y="3729075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4758900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59971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0"/>
          <p:cNvCxnSpPr/>
          <p:nvPr/>
        </p:nvCxnSpPr>
        <p:spPr>
          <a:xfrm>
            <a:off x="7417575" y="3693050"/>
            <a:ext cx="82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342900" y="4553525"/>
            <a:ext cx="41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Implementing an IMU/accelerometer/gyro driver? Use the FIFO!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https://github.com/orgs/micropython/discussions/15512</a:t>
            </a:r>
            <a:r>
              <a:rPr lang="en" sz="1000"/>
              <a:t> </a:t>
            </a:r>
            <a:endParaRPr sz="1000"/>
          </a:p>
        </p:txBody>
      </p:sp>
      <p:sp>
        <p:nvSpPr>
          <p:cNvPr id="348" name="Google Shape;348;p40"/>
          <p:cNvSpPr txBox="1"/>
          <p:nvPr/>
        </p:nvSpPr>
        <p:spPr>
          <a:xfrm>
            <a:off x="4462875" y="4043863"/>
            <a:ext cx="23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[ 42, 4002, … , 329 ]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6977700" y="4012700"/>
            <a:ext cx="2090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“Jumping Jacks”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Activity Tracker</a:t>
            </a:r>
            <a:r>
              <a:rPr lang="en"/>
              <a:t> - </a:t>
            </a:r>
            <a:r>
              <a:rPr lang="en"/>
              <a:t>Feature</a:t>
            </a:r>
            <a:r>
              <a:rPr lang="en"/>
              <a:t> Extraction</a:t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311700" y="1154525"/>
            <a:ext cx="4867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Statistical summarizations are useful time-series features,</a:t>
            </a:r>
            <a:br>
              <a:rPr lang="en"/>
            </a:br>
            <a:r>
              <a:rPr lang="en"/>
              <a:t>sufficient for basic Human Activity Recognition.</a:t>
            </a:r>
            <a:endParaRPr/>
          </a:p>
        </p:txBody>
      </p:sp>
      <p:sp>
        <p:nvSpPr>
          <p:cNvPr id="356" name="Google Shape;356;p41"/>
          <p:cNvSpPr txBox="1"/>
          <p:nvPr/>
        </p:nvSpPr>
        <p:spPr>
          <a:xfrm>
            <a:off x="228775" y="4279200"/>
            <a:ext cx="52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 b="9395" l="10174" r="15392" t="9468"/>
          <a:stretch/>
        </p:blipFill>
        <p:spPr>
          <a:xfrm>
            <a:off x="6006450" y="457325"/>
            <a:ext cx="3136849" cy="30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6006450" y="3565600"/>
            <a:ext cx="292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https://github.com/emlearn/emlearn-micropython/blob/master/examples/har_trees/timebased.py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Time-based features extraction</a:t>
            </a:r>
            <a:br>
              <a:rPr lang="en" sz="1000">
                <a:solidFill>
                  <a:schemeClr val="dk1"/>
                </a:solidFill>
              </a:rPr>
            </a:br>
            <a:r>
              <a:rPr i="1" lang="en" sz="1000">
                <a:solidFill>
                  <a:schemeClr val="dk1"/>
                </a:solidFill>
              </a:rPr>
              <a:t>Are Microcontrollers Ready for Deep Learning-Based Human Activity Recognition?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Atis Elsts, and Ryan McConville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https://www.mdpi.com/2079-9292/10/21/2640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359" name="Google Shape;359;p41"/>
          <p:cNvSpPr txBox="1"/>
          <p:nvPr/>
        </p:nvSpPr>
        <p:spPr>
          <a:xfrm>
            <a:off x="311700" y="1909225"/>
            <a:ext cx="5984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!</a:t>
            </a:r>
            <a:r>
              <a:rPr lang="en">
                <a:solidFill>
                  <a:schemeClr val="dk2"/>
                </a:solidFill>
              </a:rPr>
              <a:t> Preprocessing </a:t>
            </a:r>
            <a:r>
              <a:rPr i="1" lang="en">
                <a:solidFill>
                  <a:schemeClr val="dk2"/>
                </a:solidFill>
              </a:rPr>
              <a:t>must be compatible</a:t>
            </a:r>
            <a:br>
              <a:rPr b="1" lang="en">
                <a:solidFill>
                  <a:schemeClr val="dk2"/>
                </a:solidFill>
              </a:rPr>
            </a:br>
            <a:r>
              <a:rPr i="1" lang="en">
                <a:solidFill>
                  <a:schemeClr val="dk2"/>
                </a:solidFill>
              </a:rPr>
              <a:t>b</a:t>
            </a:r>
            <a:r>
              <a:rPr i="1" lang="en">
                <a:solidFill>
                  <a:schemeClr val="dk2"/>
                </a:solidFill>
              </a:rPr>
              <a:t>etween training</a:t>
            </a:r>
            <a:r>
              <a:rPr lang="en">
                <a:solidFill>
                  <a:schemeClr val="dk2"/>
                </a:solidFill>
              </a:rPr>
              <a:t> on host PC (CPython) </a:t>
            </a:r>
            <a:r>
              <a:rPr i="1" lang="en">
                <a:solidFill>
                  <a:schemeClr val="dk2"/>
                </a:solidFill>
              </a:rPr>
              <a:t>and device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(MicroPython)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Solution: Write preprocessor for MicroPython, re-use in Python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  </a:t>
            </a:r>
            <a:r>
              <a:rPr b="1" lang="en">
                <a:solidFill>
                  <a:schemeClr val="dk2"/>
                </a:solidFill>
              </a:rPr>
              <a:t>subprocess(‘micropython preprocess.py data.npy features.npy’)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Alternative: (when using common MicroPython/CPython subset)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  import mypreprocessor.py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micropython-npyfile to read/write Numpy .npy files</a:t>
            </a:r>
            <a:br>
              <a:rPr b="1" lang="en">
                <a:solidFill>
                  <a:schemeClr val="dk2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https://github.com/jonnor/micropython-npyfile/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</a:t>
            </a:r>
            <a:r>
              <a:rPr lang="en"/>
              <a:t> on dataset</a:t>
            </a:r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311700" y="1192500"/>
            <a:ext cx="4269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a scikit-learn based pipeline.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b="1890" l="53305" r="1544" t="85737"/>
          <a:stretch/>
        </p:blipFill>
        <p:spPr>
          <a:xfrm>
            <a:off x="4406700" y="2800043"/>
            <a:ext cx="4591502" cy="7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41934" l="53305" r="1544" t="34514"/>
          <a:stretch/>
        </p:blipFill>
        <p:spPr>
          <a:xfrm>
            <a:off x="4406700" y="1383300"/>
            <a:ext cx="4591502" cy="13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311700" y="1658400"/>
            <a:ext cx="4193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Setup subject-based cross validation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splitter = </a:t>
            </a:r>
            <a:r>
              <a:rPr b="1" lang="en" sz="1100">
                <a:solidFill>
                  <a:schemeClr val="dk1"/>
                </a:solidFill>
              </a:rPr>
              <a:t>GroupShuffleSplit</a:t>
            </a:r>
            <a:r>
              <a:rPr lang="en" sz="1100">
                <a:solidFill>
                  <a:schemeClr val="dk1"/>
                </a:solidFill>
              </a:rPr>
              <a:t>(n_splits=n_splits, test_size=0.25,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random_state=random_state)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Random Forest 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clf = </a:t>
            </a:r>
            <a:r>
              <a:rPr b="1" lang="en" sz="1100">
                <a:solidFill>
                  <a:schemeClr val="dk1"/>
                </a:solidFill>
              </a:rPr>
              <a:t>RandomForestClassifier</a:t>
            </a:r>
            <a:r>
              <a:rPr lang="en" sz="1100">
                <a:solidFill>
                  <a:schemeClr val="dk1"/>
                </a:solidFill>
              </a:rPr>
              <a:t>(random_state = random_state,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n_jobs=1, class_weight = </a:t>
            </a:r>
            <a:r>
              <a:rPr lang="en" sz="1100">
                <a:solidFill>
                  <a:srgbClr val="A31515"/>
                </a:solidFill>
              </a:rPr>
              <a:t>"balanced"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</a:rPr>
              <a:t># Hyper-parameter 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 = </a:t>
            </a:r>
            <a:r>
              <a:rPr b="1" lang="en" sz="1100">
                <a:solidFill>
                  <a:schemeClr val="dk1"/>
                </a:solidFill>
              </a:rPr>
              <a:t>GridSearchCV</a:t>
            </a:r>
            <a:r>
              <a:rPr lang="en" sz="1100">
                <a:solidFill>
                  <a:schemeClr val="dk1"/>
                </a:solidFill>
              </a:rPr>
              <a:t>(clf, param_grid=hyperparameters,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scoring=metric, refit=metric, cv=splitter)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search.fit(X, Y, groups=groups)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387900" y="4049575"/>
            <a:ext cx="59943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</a:rPr>
              <a:t>import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emlearn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 = </a:t>
            </a:r>
            <a:r>
              <a:rPr b="1" lang="en">
                <a:solidFill>
                  <a:schemeClr val="dk1"/>
                </a:solidFill>
              </a:rPr>
              <a:t>emlearn.convert</a:t>
            </a:r>
            <a:r>
              <a:rPr lang="en">
                <a:solidFill>
                  <a:schemeClr val="dk1"/>
                </a:solidFill>
              </a:rPr>
              <a:t>(clf)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converted</a:t>
            </a:r>
            <a:r>
              <a:rPr b="1" lang="en">
                <a:solidFill>
                  <a:schemeClr val="dk1"/>
                </a:solidFill>
              </a:rPr>
              <a:t>.save</a:t>
            </a:r>
            <a:r>
              <a:rPr lang="en">
                <a:solidFill>
                  <a:schemeClr val="dk1"/>
                </a:solidFill>
              </a:rPr>
              <a:t>(name=</a:t>
            </a:r>
            <a:r>
              <a:rPr lang="en">
                <a:solidFill>
                  <a:srgbClr val="032F62"/>
                </a:solidFill>
              </a:rPr>
              <a:t>'gesture'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E36209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=’csv’, file=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b="1" lang="en">
                <a:solidFill>
                  <a:srgbClr val="032F62"/>
                </a:solidFill>
              </a:rPr>
              <a:t>model</a:t>
            </a:r>
            <a:r>
              <a:rPr b="1" lang="en">
                <a:solidFill>
                  <a:srgbClr val="032F62"/>
                </a:solidFill>
              </a:rPr>
              <a:t>.csv</a:t>
            </a:r>
            <a:r>
              <a:rPr lang="en">
                <a:solidFill>
                  <a:srgbClr val="032F62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4406700" y="3558363"/>
            <a:ext cx="12966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har_train.py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trained model</a:t>
            </a:r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311700" y="1190925"/>
            <a:ext cx="8520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 model to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mpremote fs cp </a:t>
            </a:r>
            <a:r>
              <a:rPr b="1" lang="en" sz="1400">
                <a:solidFill>
                  <a:schemeClr val="dk1"/>
                </a:solidFill>
              </a:rPr>
              <a:t>gesture_model.csv</a:t>
            </a:r>
            <a:r>
              <a:rPr lang="en" sz="1400">
                <a:solidFill>
                  <a:schemeClr val="dk1"/>
                </a:solidFill>
              </a:rPr>
              <a:t> : 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/>
        </p:nvSpPr>
        <p:spPr>
          <a:xfrm>
            <a:off x="4453425" y="2304125"/>
            <a:ext cx="4048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comparison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trees, max 100 leaf nodes, “digits”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 Inference time    Program space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m2cgen	</a:t>
            </a:r>
            <a:r>
              <a:rPr lang="en">
                <a:solidFill>
                  <a:schemeClr val="dk1"/>
                </a:solidFill>
              </a:rPr>
              <a:t>	   </a:t>
            </a:r>
            <a:r>
              <a:rPr lang="en">
                <a:solidFill>
                  <a:schemeClr val="dk1"/>
                </a:solidFill>
              </a:rPr>
              <a:t>60.1 ms		179 kB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everywhereml        17.7 ms		154 kB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emlearn</a:t>
            </a:r>
            <a:r>
              <a:rPr lang="en">
                <a:solidFill>
                  <a:schemeClr val="dk1"/>
                </a:solidFill>
              </a:rPr>
              <a:t>                  </a:t>
            </a:r>
            <a:r>
              <a:rPr b="1" lang="en">
                <a:solidFill>
                  <a:schemeClr val="dk1"/>
                </a:solidFill>
              </a:rPr>
              <a:t>1.3 ms     	  15 kB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4419600" y="4315025"/>
            <a:ext cx="4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emlearn is </a:t>
            </a:r>
            <a:r>
              <a:rPr b="1" lang="en">
                <a:solidFill>
                  <a:schemeClr val="dk1"/>
                </a:solidFill>
              </a:rPr>
              <a:t>10x faster and 10x more space efficient </a:t>
            </a:r>
            <a:r>
              <a:rPr lang="en">
                <a:solidFill>
                  <a:schemeClr val="dk1"/>
                </a:solidFill>
              </a:rPr>
              <a:t>compared to generating Python code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4">
            <a:alphaModFix/>
          </a:blip>
          <a:srcRect b="43374" l="0" r="42935" t="26913"/>
          <a:stretch/>
        </p:blipFill>
        <p:spPr>
          <a:xfrm>
            <a:off x="383275" y="2743000"/>
            <a:ext cx="3991224" cy="18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311700" y="2348025"/>
            <a:ext cx="3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Load and run on device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265500" y="2187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emlearn</a:t>
            </a:r>
            <a:br>
              <a:rPr lang="en"/>
            </a:br>
            <a:r>
              <a:rPr lang="en"/>
              <a:t>for C</a:t>
            </a:r>
            <a:endParaRPr/>
          </a:p>
        </p:txBody>
      </p:sp>
      <p:sp>
        <p:nvSpPr>
          <p:cNvPr id="387" name="Google Shape;387;p44"/>
          <p:cNvSpPr txBox="1"/>
          <p:nvPr>
            <p:ph idx="1" type="subTitle"/>
          </p:nvPr>
        </p:nvSpPr>
        <p:spPr>
          <a:xfrm>
            <a:off x="265500" y="37571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88" name="Google Shape;388;p44"/>
          <p:cNvGrpSpPr/>
          <p:nvPr/>
        </p:nvGrpSpPr>
        <p:grpSpPr>
          <a:xfrm>
            <a:off x="1017312" y="1221237"/>
            <a:ext cx="2541587" cy="610225"/>
            <a:chOff x="3748224" y="844350"/>
            <a:chExt cx="2541587" cy="610225"/>
          </a:xfrm>
        </p:grpSpPr>
        <p:pic>
          <p:nvPicPr>
            <p:cNvPr id="389" name="Google Shape;38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4"/>
          <p:cNvSpPr txBox="1"/>
          <p:nvPr>
            <p:ph idx="4294967295" type="body"/>
          </p:nvPr>
        </p:nvSpPr>
        <p:spPr>
          <a:xfrm>
            <a:off x="5422850" y="509850"/>
            <a:ext cx="30834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Embedded Friendly</a:t>
            </a:r>
            <a:endParaRPr b="1" sz="14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Portable C99</a:t>
            </a:r>
            <a:r>
              <a:rPr lang="en" sz="1400"/>
              <a:t> code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No dynamic allocations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Header-only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High </a:t>
            </a:r>
            <a:r>
              <a:rPr b="1" lang="en" sz="1400"/>
              <a:t>test coverage</a:t>
            </a:r>
            <a:endParaRPr b="1"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Integer/</a:t>
            </a:r>
            <a:r>
              <a:rPr b="1" lang="en" sz="1400"/>
              <a:t>fixed-point</a:t>
            </a:r>
            <a:r>
              <a:rPr lang="en" sz="1400"/>
              <a:t> math *</a:t>
            </a:r>
            <a:endParaRPr sz="14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Small</a:t>
            </a:r>
            <a:r>
              <a:rPr lang="en" sz="1400"/>
              <a:t>. 2 kB+ FLASH</a:t>
            </a:r>
            <a:endParaRPr sz="1400"/>
          </a:p>
        </p:txBody>
      </p:sp>
      <p:grpSp>
        <p:nvGrpSpPr>
          <p:cNvPr id="392" name="Google Shape;392;p44"/>
          <p:cNvGrpSpPr/>
          <p:nvPr/>
        </p:nvGrpSpPr>
        <p:grpSpPr>
          <a:xfrm>
            <a:off x="5165947" y="2854201"/>
            <a:ext cx="3538254" cy="1878405"/>
            <a:chOff x="4139436" y="1669429"/>
            <a:chExt cx="1882450" cy="999470"/>
          </a:xfrm>
        </p:grpSpPr>
        <p:pic>
          <p:nvPicPr>
            <p:cNvPr id="393" name="Google Shape;393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79773" y="1691995"/>
              <a:ext cx="656005" cy="446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9436" y="1669429"/>
              <a:ext cx="968970" cy="50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93650" y="2271361"/>
              <a:ext cx="1028236" cy="38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96334" y="2222459"/>
              <a:ext cx="446436" cy="4464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4242075" y="1472975"/>
            <a:ext cx="4419900" cy="115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sklearn.neural_network </a:t>
            </a: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MLPClassifier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MLPClassifier(hidden_layer_sizes=(</a:t>
            </a:r>
            <a:r>
              <a:rPr lang="en" sz="1100">
                <a:solidFill>
                  <a:srgbClr val="005CC5"/>
                </a:solidFill>
              </a:rPr>
              <a:t>100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50</a:t>
            </a:r>
            <a:r>
              <a:rPr lang="en" sz="1100">
                <a:solidFill>
                  <a:schemeClr val="dk1"/>
                </a:solidFill>
              </a:rPr>
              <a:t>,</a:t>
            </a:r>
            <a:r>
              <a:rPr lang="en" sz="1100">
                <a:solidFill>
                  <a:srgbClr val="005CC5"/>
                </a:solidFill>
              </a:rPr>
              <a:t>25</a:t>
            </a:r>
            <a:r>
              <a:rPr lang="en" sz="1100">
                <a:solidFill>
                  <a:schemeClr val="dk1"/>
                </a:solidFill>
              </a:rPr>
              <a:t>))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340575" y="1472975"/>
            <a:ext cx="35511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from</a:t>
            </a:r>
            <a:r>
              <a:rPr lang="en" sz="1100">
                <a:solidFill>
                  <a:schemeClr val="dk1"/>
                </a:solidFill>
              </a:rPr>
              <a:t> keras </a:t>
            </a:r>
            <a:r>
              <a:rPr lang="en" sz="1100">
                <a:solidFill>
                  <a:srgbClr val="D73A49"/>
                </a:solidFill>
              </a:rPr>
              <a:t>import </a:t>
            </a:r>
            <a:r>
              <a:rPr lang="en" sz="1100">
                <a:solidFill>
                  <a:schemeClr val="dk1"/>
                </a:solidFill>
              </a:rPr>
              <a:t>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 = Sequential([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16</a:t>
            </a:r>
            <a:r>
              <a:rPr lang="en" sz="1100">
                <a:solidFill>
                  <a:schemeClr val="dk1"/>
                </a:solidFill>
              </a:rPr>
              <a:t>, input_dim=n_features,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'relu'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Dense(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activation=</a:t>
            </a:r>
            <a:r>
              <a:rPr lang="en" sz="1100">
                <a:solidFill>
                  <a:srgbClr val="032F62"/>
                </a:solidFill>
              </a:rPr>
              <a:t>'sigmoid'</a:t>
            </a:r>
            <a:r>
              <a:rPr lang="en" sz="1100">
                <a:solidFill>
                  <a:schemeClr val="dk1"/>
                </a:solidFill>
              </a:rPr>
              <a:t>),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])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</a:t>
            </a:r>
            <a:r>
              <a:rPr lang="en" sz="1100">
                <a:solidFill>
                  <a:srgbClr val="E36209"/>
                </a:solidFill>
              </a:rPr>
              <a:t>compile</a:t>
            </a:r>
            <a:r>
              <a:rPr lang="en" sz="1100">
                <a:solidFill>
                  <a:schemeClr val="dk1"/>
                </a:solidFill>
              </a:rPr>
              <a:t>(....)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model.fit(X_train, Y_train, epochs=</a:t>
            </a:r>
            <a:r>
              <a:rPr lang="en" sz="1100">
                <a:solidFill>
                  <a:srgbClr val="005CC5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, batch_size=</a:t>
            </a:r>
            <a:r>
              <a:rPr lang="en" sz="1100">
                <a:solidFill>
                  <a:srgbClr val="005CC5"/>
                </a:solidFill>
              </a:rPr>
              <a:t>10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3" name="Google Shape;403;p45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Train and export a model</a:t>
            </a:r>
            <a:endParaRPr/>
          </a:p>
        </p:txBody>
      </p:sp>
      <p:sp>
        <p:nvSpPr>
          <p:cNvPr id="404" name="Google Shape;404;p45"/>
          <p:cNvSpPr txBox="1"/>
          <p:nvPr>
            <p:ph idx="1" type="body"/>
          </p:nvPr>
        </p:nvSpPr>
        <p:spPr>
          <a:xfrm>
            <a:off x="4342530" y="2271750"/>
            <a:ext cx="343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B) scikit-learn neural network</a:t>
            </a:r>
            <a:endParaRPr b="1"/>
          </a:p>
        </p:txBody>
      </p:sp>
      <p:sp>
        <p:nvSpPr>
          <p:cNvPr id="405" name="Google Shape;405;p45"/>
          <p:cNvSpPr txBox="1"/>
          <p:nvPr>
            <p:ph idx="2" type="body"/>
          </p:nvPr>
        </p:nvSpPr>
        <p:spPr>
          <a:xfrm>
            <a:off x="340525" y="1047425"/>
            <a:ext cx="520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using standard Python ML libraries.</a:t>
            </a:r>
            <a:endParaRPr/>
          </a:p>
        </p:txBody>
      </p:sp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1830875" y="1472975"/>
            <a:ext cx="186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arenR"/>
            </a:pPr>
            <a:r>
              <a:rPr b="1" lang="en"/>
              <a:t>keras neural network</a:t>
            </a:r>
            <a:endParaRPr b="1"/>
          </a:p>
        </p:txBody>
      </p:sp>
      <p:sp>
        <p:nvSpPr>
          <p:cNvPr id="407" name="Google Shape;407;p45"/>
          <p:cNvSpPr txBox="1"/>
          <p:nvPr/>
        </p:nvSpPr>
        <p:spPr>
          <a:xfrm>
            <a:off x="370025" y="3661688"/>
            <a:ext cx="3466500" cy="98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import</a:t>
            </a:r>
            <a:r>
              <a:rPr lang="en" sz="1100">
                <a:solidFill>
                  <a:schemeClr val="dk1"/>
                </a:solidFill>
              </a:rPr>
              <a:t> emlearn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cmodel = </a:t>
            </a:r>
            <a:r>
              <a:rPr b="1" lang="en" sz="1100">
                <a:solidFill>
                  <a:schemeClr val="dk1"/>
                </a:solidFill>
              </a:rPr>
              <a:t>emlearn.convert</a:t>
            </a:r>
            <a:r>
              <a:rPr lang="en" sz="1100">
                <a:solidFill>
                  <a:schemeClr val="dk1"/>
                </a:solidFill>
              </a:rPr>
              <a:t>(model, method=</a:t>
            </a:r>
            <a:r>
              <a:rPr lang="en" sz="1100">
                <a:solidFill>
                  <a:srgbClr val="032F62"/>
                </a:solidFill>
              </a:rPr>
              <a:t>'inline'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cmodel.save</a:t>
            </a:r>
            <a:r>
              <a:rPr lang="en" sz="1100">
                <a:solidFill>
                  <a:schemeClr val="dk1"/>
                </a:solidFill>
              </a:rPr>
              <a:t>(file=</a:t>
            </a:r>
            <a:r>
              <a:rPr lang="en" sz="1100">
                <a:solidFill>
                  <a:srgbClr val="032F62"/>
                </a:solidFill>
              </a:rPr>
              <a:t>mynet_model.h'</a:t>
            </a:r>
            <a:r>
              <a:rPr lang="en" sz="1100">
                <a:solidFill>
                  <a:schemeClr val="dk1"/>
                </a:solidFill>
              </a:rPr>
              <a:t>, name=</a:t>
            </a:r>
            <a:r>
              <a:rPr lang="en" sz="1100">
                <a:solidFill>
                  <a:srgbClr val="032F62"/>
                </a:solidFill>
              </a:rPr>
              <a:t>'mynet'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4660175" y="2756325"/>
            <a:ext cx="4001700" cy="233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5CC5"/>
                </a:solidFill>
              </a:rPr>
              <a:t>#</a:t>
            </a:r>
            <a:r>
              <a:rPr lang="en" sz="700">
                <a:solidFill>
                  <a:srgbClr val="D73A49"/>
                </a:solidFill>
              </a:rPr>
              <a:t>include</a:t>
            </a:r>
            <a:r>
              <a:rPr lang="en" sz="700">
                <a:solidFill>
                  <a:srgbClr val="005CC5"/>
                </a:solidFill>
              </a:rPr>
              <a:t> </a:t>
            </a:r>
            <a:r>
              <a:rPr lang="en" sz="700">
                <a:solidFill>
                  <a:srgbClr val="032F62"/>
                </a:solidFill>
              </a:rPr>
              <a:t>&lt;eml_net.h&gt;</a:t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mynet_layer_0_biases[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-0.015587f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-0.005395f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-0.010957f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0.015883f ….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mynet_layer_0_weights[</a:t>
            </a:r>
            <a:r>
              <a:rPr lang="en" sz="700">
                <a:solidFill>
                  <a:srgbClr val="005CC5"/>
                </a:solidFill>
              </a:rPr>
              <a:t>24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-0.256981f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0.041887f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0.063659f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0.011013f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mynet_layer_1_biases[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0.001242f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0.010440f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-0.005309f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-0.006540f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mynet_layer_1_weights[</a:t>
            </a:r>
            <a:r>
              <a:rPr lang="en" sz="700">
                <a:solidFill>
                  <a:srgbClr val="005CC5"/>
                </a:solidFill>
              </a:rPr>
              <a:t>32</a:t>
            </a:r>
            <a:r>
              <a:rPr lang="en" sz="700">
                <a:solidFill>
                  <a:schemeClr val="dk1"/>
                </a:solidFill>
              </a:rPr>
              <a:t>] = { </a:t>
            </a:r>
            <a:r>
              <a:rPr lang="en" sz="700">
                <a:solidFill>
                  <a:srgbClr val="005CC5"/>
                </a:solidFill>
              </a:rPr>
              <a:t>-0.577215f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-0.674633f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-0.376140f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0.646900f</a:t>
            </a:r>
            <a:r>
              <a:rPr lang="en" sz="700">
                <a:solidFill>
                  <a:schemeClr val="dk1"/>
                </a:solidFill>
              </a:rPr>
              <a:t>, 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mynet_buf1[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chemeClr val="dk1"/>
                </a:solidFill>
              </a:rPr>
              <a:t> mynet_buf2[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];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chemeClr val="dk1"/>
                </a:solidFill>
              </a:rPr>
              <a:t> EmlNetLayer mynet_layers[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] = {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3</a:t>
            </a:r>
            <a:r>
              <a:rPr lang="en" sz="700">
                <a:solidFill>
                  <a:schemeClr val="dk1"/>
                </a:solidFill>
              </a:rPr>
              <a:t>, mynet_layer_0_weights, mynet_layer_0_biases, EmlNetActivationRelu },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{ </a:t>
            </a:r>
            <a:r>
              <a:rPr lang="en" sz="700">
                <a:solidFill>
                  <a:srgbClr val="005CC5"/>
                </a:solidFill>
              </a:rPr>
              <a:t>4</a:t>
            </a:r>
            <a:r>
              <a:rPr lang="en" sz="700">
                <a:solidFill>
                  <a:schemeClr val="dk1"/>
                </a:solidFill>
              </a:rPr>
              <a:t>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, mynet_layer_1_weights, mynet_layer_1_biases, EmlNetActivationSoftmax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73A49"/>
                </a:solidFill>
              </a:rPr>
              <a:t>static</a:t>
            </a:r>
            <a:r>
              <a:rPr lang="en" sz="700">
                <a:solidFill>
                  <a:schemeClr val="dk1"/>
                </a:solidFill>
              </a:rPr>
              <a:t> EmlNet mynet = { </a:t>
            </a:r>
            <a:r>
              <a:rPr lang="en" sz="700">
                <a:solidFill>
                  <a:srgbClr val="005CC5"/>
                </a:solidFill>
              </a:rPr>
              <a:t>2</a:t>
            </a:r>
            <a:r>
              <a:rPr lang="en" sz="700">
                <a:solidFill>
                  <a:schemeClr val="dk1"/>
                </a:solidFill>
              </a:rPr>
              <a:t>, mynet_layers, mynet_buf1, mynet_buf2, </a:t>
            </a:r>
            <a:r>
              <a:rPr lang="en" sz="700">
                <a:solidFill>
                  <a:srgbClr val="005CC5"/>
                </a:solidFill>
              </a:rPr>
              <a:t>8</a:t>
            </a:r>
            <a:r>
              <a:rPr lang="en" sz="700">
                <a:solidFill>
                  <a:schemeClr val="dk1"/>
                </a:solidFill>
              </a:rPr>
              <a:t> };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</a:t>
            </a:r>
            <a:r>
              <a:rPr lang="en" sz="700">
                <a:solidFill>
                  <a:srgbClr val="6F42C1"/>
                </a:solidFill>
              </a:rPr>
              <a:t>mynet_predict</a:t>
            </a:r>
            <a:r>
              <a:rPr lang="en" sz="700">
                <a:solidFill>
                  <a:srgbClr val="24292E"/>
                </a:solidFill>
              </a:rPr>
              <a:t>(</a:t>
            </a:r>
            <a:r>
              <a:rPr lang="en" sz="700">
                <a:solidFill>
                  <a:srgbClr val="D73A49"/>
                </a:solidFill>
              </a:rPr>
              <a:t>const</a:t>
            </a:r>
            <a:r>
              <a:rPr lang="en" sz="700">
                <a:solidFill>
                  <a:srgbClr val="24292E"/>
                </a:solidFill>
              </a:rPr>
              <a:t> </a:t>
            </a:r>
            <a:r>
              <a:rPr lang="en" sz="700">
                <a:solidFill>
                  <a:srgbClr val="D73A49"/>
                </a:solidFill>
              </a:rPr>
              <a:t>float</a:t>
            </a:r>
            <a:r>
              <a:rPr lang="en" sz="700">
                <a:solidFill>
                  <a:srgbClr val="24292E"/>
                </a:solidFill>
              </a:rPr>
              <a:t> *features, </a:t>
            </a:r>
            <a:r>
              <a:rPr lang="en" sz="700">
                <a:solidFill>
                  <a:srgbClr val="D73A49"/>
                </a:solidFill>
              </a:rPr>
              <a:t>int32_t</a:t>
            </a:r>
            <a:r>
              <a:rPr lang="en" sz="700">
                <a:solidFill>
                  <a:srgbClr val="24292E"/>
                </a:solidFill>
              </a:rPr>
              <a:t> n_features)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    </a:t>
            </a:r>
            <a:r>
              <a:rPr lang="en" sz="700">
                <a:solidFill>
                  <a:srgbClr val="D73A49"/>
                </a:solidFill>
              </a:rPr>
              <a:t>return</a:t>
            </a:r>
            <a:r>
              <a:rPr lang="en" sz="700">
                <a:solidFill>
                  <a:schemeClr val="dk1"/>
                </a:solidFill>
              </a:rPr>
              <a:t> eml_net_predict(&amp;mynet, features, n_features);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   }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………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73A49"/>
              </a:solidFill>
            </a:endParaRPr>
          </a:p>
        </p:txBody>
      </p:sp>
      <p:cxnSp>
        <p:nvCxnSpPr>
          <p:cNvPr id="409" name="Google Shape;409;p45"/>
          <p:cNvCxnSpPr/>
          <p:nvPr/>
        </p:nvCxnSpPr>
        <p:spPr>
          <a:xfrm>
            <a:off x="3940250" y="4119225"/>
            <a:ext cx="54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6011204" y="4792425"/>
            <a:ext cx="272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500"/>
              <a:buNone/>
            </a:pPr>
            <a:r>
              <a:rPr lang="en" sz="1400"/>
              <a:t>Example of generated code</a:t>
            </a:r>
            <a:endParaRPr sz="1400"/>
          </a:p>
        </p:txBody>
      </p:sp>
      <p:sp>
        <p:nvSpPr>
          <p:cNvPr id="411" name="Google Shape;411;p45"/>
          <p:cNvSpPr txBox="1"/>
          <p:nvPr>
            <p:ph idx="2" type="body"/>
          </p:nvPr>
        </p:nvSpPr>
        <p:spPr>
          <a:xfrm>
            <a:off x="340575" y="3290263"/>
            <a:ext cx="4144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2. Use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emlearn.convert() </a:t>
            </a:r>
            <a:r>
              <a:rPr lang="en"/>
              <a:t>and 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save()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12" name="Google Shape;412;p45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413" name="Google Shape;41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340572" y="477825"/>
            <a:ext cx="774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Using the C code</a:t>
            </a:r>
            <a:endParaRPr/>
          </a:p>
        </p:txBody>
      </p:sp>
      <p:sp>
        <p:nvSpPr>
          <p:cNvPr id="420" name="Google Shape;420;p46"/>
          <p:cNvSpPr txBox="1"/>
          <p:nvPr>
            <p:ph idx="2" type="body"/>
          </p:nvPr>
        </p:nvSpPr>
        <p:spPr>
          <a:xfrm>
            <a:off x="340519" y="964931"/>
            <a:ext cx="5924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/>
              <a:t>3.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#include </a:t>
            </a:r>
            <a:r>
              <a:rPr lang="en"/>
              <a:t>and call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predict()</a:t>
            </a:r>
            <a:r>
              <a:rPr lang="en"/>
              <a:t>  </a:t>
            </a:r>
            <a:endParaRPr/>
          </a:p>
        </p:txBody>
      </p:sp>
      <p:sp>
        <p:nvSpPr>
          <p:cNvPr id="421" name="Google Shape;421;p46"/>
          <p:cNvSpPr txBox="1"/>
          <p:nvPr/>
        </p:nvSpPr>
        <p:spPr>
          <a:xfrm>
            <a:off x="209900" y="1831851"/>
            <a:ext cx="23964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Include the generated model code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CC5"/>
                </a:solidFill>
              </a:rPr>
              <a:t>#</a:t>
            </a:r>
            <a:r>
              <a:rPr b="1" lang="en" sz="1100">
                <a:solidFill>
                  <a:srgbClr val="D73A49"/>
                </a:solidFill>
              </a:rPr>
              <a:t>include</a:t>
            </a:r>
            <a:r>
              <a:rPr b="1" lang="en" sz="1100">
                <a:solidFill>
                  <a:srgbClr val="005CC5"/>
                </a:solidFill>
              </a:rPr>
              <a:t> </a:t>
            </a:r>
            <a:r>
              <a:rPr b="1" lang="en" sz="1100">
                <a:solidFill>
                  <a:srgbClr val="032F62"/>
                </a:solidFill>
              </a:rPr>
              <a:t>"mynet_model.h"</a:t>
            </a:r>
            <a:endParaRPr b="1"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32F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index for the class we are detecting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MYNET_VOICE 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Buffers for input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N_FEATURES 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float</a:t>
            </a:r>
            <a:r>
              <a:rPr lang="en" sz="1100">
                <a:solidFill>
                  <a:schemeClr val="dk1"/>
                </a:solidFill>
              </a:rPr>
              <a:t> features[N_FEATURES];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CC5"/>
                </a:solidFill>
              </a:rPr>
              <a:t>#</a:t>
            </a:r>
            <a:r>
              <a:rPr lang="en" sz="1100">
                <a:solidFill>
                  <a:srgbClr val="D73A49"/>
                </a:solidFill>
              </a:rPr>
              <a:t>define</a:t>
            </a:r>
            <a:r>
              <a:rPr lang="en" sz="1100">
                <a:solidFill>
                  <a:srgbClr val="005CC5"/>
                </a:solidFill>
              </a:rPr>
              <a:t> DATA_LENGTH 128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int16_t</a:t>
            </a:r>
            <a:r>
              <a:rPr lang="en" sz="1100">
                <a:solidFill>
                  <a:schemeClr val="dk1"/>
                </a:solidFill>
              </a:rPr>
              <a:t> sensor_data[DATA_LENGTH];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73A49"/>
              </a:solidFill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2702225" y="1829725"/>
            <a:ext cx="3245700" cy="284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Get data and pre-process 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read_microphone(sensor_data, DATA_LENGTH);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preprocess_data(sensor_data, 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737D"/>
                </a:solidFill>
              </a:rPr>
              <a:t>// Run the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out = </a:t>
            </a:r>
            <a:r>
              <a:rPr b="1" lang="en" sz="1100">
                <a:solidFill>
                  <a:schemeClr val="dk1"/>
                </a:solidFill>
              </a:rPr>
              <a:t>mynet_predict</a:t>
            </a:r>
            <a:r>
              <a:rPr lang="en" sz="1100">
                <a:solidFill>
                  <a:schemeClr val="dk1"/>
                </a:solidFill>
              </a:rPr>
              <a:t>(features, N_FEATURES);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A737D"/>
                </a:solidFill>
              </a:rPr>
              <a:t>// Do something with results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73A49"/>
                </a:solidFill>
              </a:rPr>
              <a:t>if</a:t>
            </a:r>
            <a:r>
              <a:rPr lang="en" sz="1100">
                <a:solidFill>
                  <a:schemeClr val="dk1"/>
                </a:solidFill>
              </a:rPr>
              <a:t> (out == </a:t>
            </a:r>
            <a:r>
              <a:rPr lang="en" sz="1100">
                <a:solidFill>
                  <a:srgbClr val="005CC5"/>
                </a:solidFill>
              </a:rPr>
              <a:t>MYNET_VOICE</a:t>
            </a:r>
            <a:r>
              <a:rPr lang="en" sz="1100">
                <a:solidFill>
                  <a:schemeClr val="dk1"/>
                </a:solidFill>
              </a:rPr>
              <a:t>)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"voice detected"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 </a:t>
            </a:r>
            <a:r>
              <a:rPr lang="en" sz="1100">
                <a:solidFill>
                  <a:srgbClr val="D73A49"/>
                </a:solidFill>
              </a:rPr>
              <a:t>else</a:t>
            </a:r>
            <a:r>
              <a:rPr lang="en" sz="1100">
                <a:solidFill>
                  <a:schemeClr val="dk1"/>
                </a:solidFill>
              </a:rPr>
              <a:t>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set_display(</a:t>
            </a:r>
            <a:r>
              <a:rPr lang="en" sz="1100">
                <a:solidFill>
                  <a:srgbClr val="032F62"/>
                </a:solidFill>
              </a:rPr>
              <a:t>""</a:t>
            </a:r>
            <a:r>
              <a:rPr lang="en" sz="1100">
                <a:solidFill>
                  <a:schemeClr val="dk1"/>
                </a:solidFill>
              </a:rPr>
              <a:t>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5060825" y="4379456"/>
            <a:ext cx="887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loop</a:t>
            </a:r>
            <a:endParaRPr b="1"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1747707" y="4379456"/>
            <a:ext cx="8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</a:pPr>
            <a:r>
              <a:rPr b="1" lang="en"/>
              <a:t>setup</a:t>
            </a:r>
            <a:endParaRPr b="1"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b="23776" l="18340" r="0" t="28278"/>
          <a:stretch/>
        </p:blipFill>
        <p:spPr>
          <a:xfrm>
            <a:off x="6043849" y="2165876"/>
            <a:ext cx="2783873" cy="217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46"/>
          <p:cNvGrpSpPr/>
          <p:nvPr/>
        </p:nvGrpSpPr>
        <p:grpSpPr>
          <a:xfrm>
            <a:off x="6102112" y="373562"/>
            <a:ext cx="2541587" cy="610225"/>
            <a:chOff x="3748224" y="844350"/>
            <a:chExt cx="2541587" cy="610225"/>
          </a:xfrm>
        </p:grpSpPr>
        <p:pic>
          <p:nvPicPr>
            <p:cNvPr id="427" name="Google Shape;42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8224" y="844350"/>
              <a:ext cx="1881882" cy="61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8701" y="856329"/>
              <a:ext cx="521111" cy="58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Purpose of this presentation</a:t>
            </a:r>
            <a:endParaRPr/>
          </a:p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792800" y="724075"/>
            <a:ext cx="4191900" cy="4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You, as a </a:t>
            </a:r>
            <a:r>
              <a:rPr b="1" lang="en">
                <a:solidFill>
                  <a:schemeClr val="dk1"/>
                </a:solidFill>
              </a:rPr>
              <a:t>Python developer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can </a:t>
            </a:r>
            <a:r>
              <a:rPr b="1" lang="en">
                <a:solidFill>
                  <a:schemeClr val="dk1"/>
                </a:solidFill>
              </a:rPr>
              <a:t>build an IoT sensor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 a </a:t>
            </a:r>
            <a:r>
              <a:rPr b="1" lang="en">
                <a:solidFill>
                  <a:schemeClr val="dk1"/>
                </a:solidFill>
              </a:rPr>
              <a:t>microcontroller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using </a:t>
            </a:r>
            <a:r>
              <a:rPr b="1" lang="en">
                <a:solidFill>
                  <a:schemeClr val="dk1"/>
                </a:solidFill>
              </a:rPr>
              <a:t>MicroPython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+ </a:t>
            </a:r>
            <a:r>
              <a:rPr lang="en">
                <a:solidFill>
                  <a:schemeClr val="dk1"/>
                </a:solidFill>
              </a:rPr>
              <a:t>Including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on-edge Machine Learning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with </a:t>
            </a:r>
            <a:r>
              <a:rPr b="1" lang="en">
                <a:solidFill>
                  <a:schemeClr val="dk1"/>
                </a:solidFill>
              </a:rPr>
              <a:t>emlearn-micropython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title"/>
          </p:nvPr>
        </p:nvSpPr>
        <p:spPr>
          <a:xfrm>
            <a:off x="6712975" y="445025"/>
            <a:ext cx="21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311700" y="484325"/>
            <a:ext cx="7041000" cy="4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b="1" lang="en"/>
              <a:t>Modern</a:t>
            </a:r>
            <a:r>
              <a:rPr b="1" lang="en"/>
              <a:t> microcontrollers are very </a:t>
            </a:r>
            <a:r>
              <a:rPr b="1" lang="en"/>
              <a:t>accessible</a:t>
            </a:r>
            <a:br>
              <a:rPr lang="en"/>
            </a:br>
            <a:r>
              <a:rPr lang="en"/>
              <a:t>Runs</a:t>
            </a:r>
            <a:r>
              <a:rPr lang="en"/>
              <a:t> (Micro)Python!</a:t>
            </a:r>
            <a:br>
              <a:rPr lang="en"/>
            </a:br>
            <a:r>
              <a:rPr lang="en"/>
              <a:t>ESP32 recommended</a:t>
            </a:r>
            <a:br>
              <a:rPr lang="en"/>
            </a:br>
            <a:r>
              <a:rPr lang="en"/>
              <a:t>ViperIDE easy start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/>
              <a:t>2. </a:t>
            </a:r>
            <a:r>
              <a:rPr b="1" lang="en"/>
              <a:t>MicroPython productive environment for sensor devices</a:t>
            </a:r>
            <a:br>
              <a:rPr lang="en"/>
            </a:br>
            <a:r>
              <a:rPr lang="en"/>
              <a:t>Python familiarity and ease-of-use</a:t>
            </a:r>
            <a:br>
              <a:rPr lang="en"/>
            </a:br>
            <a:r>
              <a:rPr lang="en"/>
              <a:t>mip package manager</a:t>
            </a:r>
            <a:br>
              <a:rPr lang="en"/>
            </a:br>
            <a:r>
              <a:rPr lang="en"/>
              <a:t>Good connectivity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000"/>
            </a:br>
            <a:r>
              <a:rPr lang="en"/>
              <a:t>3. </a:t>
            </a:r>
            <a:r>
              <a:rPr b="1" lang="en"/>
              <a:t>Can implement advanced processing of sensor data</a:t>
            </a:r>
            <a:br>
              <a:rPr b="1" lang="en"/>
            </a:br>
            <a:r>
              <a:rPr lang="en"/>
              <a:t>Accelerometer, audio, image, radar, ….</a:t>
            </a:r>
            <a:br>
              <a:rPr b="1" lang="en"/>
            </a:br>
            <a:r>
              <a:rPr lang="en"/>
              <a:t>C modules a killer feature</a:t>
            </a:r>
            <a:br>
              <a:rPr b="1" lang="en"/>
            </a:br>
            <a:r>
              <a:rPr lang="en"/>
              <a:t>e</a:t>
            </a:r>
            <a:r>
              <a:rPr lang="en"/>
              <a:t>mlearn-micropython: modules for DSP and Machine Learning</a:t>
            </a:r>
            <a:endParaRPr/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More resources</a:t>
            </a:r>
            <a:endParaRPr/>
          </a:p>
        </p:txBody>
      </p:sp>
      <p:sp>
        <p:nvSpPr>
          <p:cNvPr id="448" name="Google Shape;448;p49"/>
          <p:cNvSpPr txBox="1"/>
          <p:nvPr>
            <p:ph idx="4294967295" type="body"/>
          </p:nvPr>
        </p:nvSpPr>
        <p:spPr>
          <a:xfrm>
            <a:off x="311700" y="902225"/>
            <a:ext cx="8520600" cy="3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emlearn-micropython</a:t>
            </a:r>
            <a:endParaRPr sz="143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30"/>
              <a:t>emlearn_iir</a:t>
            </a:r>
            <a:r>
              <a:rPr b="1" lang="en" sz="1430"/>
              <a:t>				</a:t>
            </a:r>
            <a:r>
              <a:rPr lang="en" sz="1430"/>
              <a:t>Infinite Impulse Response filters			</a:t>
            </a:r>
            <a:br>
              <a:rPr b="1" lang="en" sz="1430"/>
            </a:br>
            <a:r>
              <a:rPr b="1" lang="en" sz="1430"/>
              <a:t>	</a:t>
            </a:r>
            <a:r>
              <a:rPr lang="en" sz="1430"/>
              <a:t>emlearn_trees</a:t>
            </a:r>
            <a:r>
              <a:rPr lang="en" sz="1430"/>
              <a:t>			Random Forest</a:t>
            </a:r>
            <a:br>
              <a:rPr lang="en" sz="1430"/>
            </a:br>
            <a:r>
              <a:rPr lang="en" sz="1430"/>
              <a:t>	</a:t>
            </a:r>
            <a:r>
              <a:rPr b="1" lang="en" sz="1430"/>
              <a:t>emlearn_fft</a:t>
            </a:r>
            <a:r>
              <a:rPr lang="en" sz="1430"/>
              <a:t>			Fast Fourier Transform</a:t>
            </a:r>
            <a:br>
              <a:rPr lang="en" sz="1430"/>
            </a:br>
            <a:r>
              <a:rPr lang="en" sz="1430"/>
              <a:t>	</a:t>
            </a:r>
            <a:r>
              <a:rPr b="1" lang="en" sz="1430"/>
              <a:t>emlearn_cnn</a:t>
            </a:r>
            <a:r>
              <a:rPr lang="en" sz="1430"/>
              <a:t>  			Convolutional Neural Networks		</a:t>
            </a:r>
            <a:r>
              <a:rPr b="1" lang="en" sz="1430"/>
              <a:t>Image classification+</a:t>
            </a:r>
            <a:br>
              <a:rPr lang="en" sz="1430"/>
            </a:br>
            <a:r>
              <a:rPr lang="en" sz="1430"/>
              <a:t>	</a:t>
            </a:r>
            <a:r>
              <a:rPr b="1" lang="en" sz="1430"/>
              <a:t>emlearn_neighbors</a:t>
            </a:r>
            <a:r>
              <a:rPr lang="en" sz="1430"/>
              <a:t>		K-nearest Neighbors				</a:t>
            </a:r>
            <a:r>
              <a:rPr b="1" lang="en" sz="1430"/>
              <a:t>On-device learning</a:t>
            </a:r>
            <a:endParaRPr b="1"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430"/>
              <a:t>Ulab</a:t>
            </a:r>
            <a:r>
              <a:rPr lang="en" sz="1430"/>
              <a:t>: Numpy implementation for MicroPython 		</a:t>
            </a:r>
            <a:r>
              <a:rPr lang="en" sz="1430" u="sng">
                <a:solidFill>
                  <a:schemeClr val="hlink"/>
                </a:solidFill>
                <a:hlinkClick r:id="rId3"/>
              </a:rPr>
              <a:t>https://github.com/v923z/micropython-ulab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430"/>
              <a:t>OpenMV</a:t>
            </a:r>
            <a:r>
              <a:rPr lang="en" sz="1430"/>
              <a:t>: Computer/Machine Vision for MicroPython  	</a:t>
            </a:r>
            <a:r>
              <a:rPr lang="en" sz="1430" u="sng">
                <a:solidFill>
                  <a:schemeClr val="hlink"/>
                </a:solidFill>
                <a:hlinkClick r:id="rId4"/>
              </a:rPr>
              <a:t>https://openmv.io/</a:t>
            </a:r>
            <a:r>
              <a:rPr lang="en" sz="1430"/>
              <a:t> </a:t>
            </a:r>
            <a:endParaRPr sz="14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br>
              <a:rPr lang="en" sz="1430"/>
            </a:br>
            <a:r>
              <a:rPr lang="en" sz="1430"/>
              <a:t>PyCon Berlin 2024: </a:t>
            </a:r>
            <a:r>
              <a:rPr b="1" lang="en" sz="1430"/>
              <a:t>Machine Learning on microcontrollers using MicroPython and emlearn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5"/>
              </a:rPr>
              <a:t>https://www.youtube.com/watch?v=S3GjLr0ZIE0</a:t>
            </a:r>
            <a:r>
              <a:rPr lang="en" sz="1430"/>
              <a:t> </a:t>
            </a:r>
            <a:br>
              <a:rPr lang="en" sz="1430"/>
            </a:br>
            <a:r>
              <a:rPr lang="en" sz="1430"/>
              <a:t>PyData ZA 2024: </a:t>
            </a:r>
            <a:r>
              <a:rPr b="1" lang="en" sz="1430"/>
              <a:t>Sensor data processing on microcontrollers with MicroPython</a:t>
            </a:r>
            <a:br>
              <a:rPr lang="en" sz="1430"/>
            </a:br>
            <a:r>
              <a:rPr lang="en" sz="1430" u="sng">
                <a:solidFill>
                  <a:schemeClr val="hlink"/>
                </a:solidFill>
                <a:hlinkClick r:id="rId6"/>
              </a:rPr>
              <a:t>https://za.pycon.org/talks/31-sensor-data-processing-on-microcontrollers-with-micropython/</a:t>
            </a:r>
            <a:endParaRPr sz="1430"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ctrTitle"/>
          </p:nvPr>
        </p:nvSpPr>
        <p:spPr>
          <a:xfrm>
            <a:off x="311708" y="187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and Machine Learning</a:t>
            </a:r>
            <a:endParaRPr/>
          </a:p>
        </p:txBody>
      </p:sp>
      <p:sp>
        <p:nvSpPr>
          <p:cNvPr id="455" name="Google Shape;455;p50"/>
          <p:cNvSpPr txBox="1"/>
          <p:nvPr>
            <p:ph idx="1" type="subTitle"/>
          </p:nvPr>
        </p:nvSpPr>
        <p:spPr>
          <a:xfrm>
            <a:off x="311700" y="2168025"/>
            <a:ext cx="85206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 MicroPython and emlearn</a:t>
            </a:r>
            <a:br>
              <a:rPr lang="en" sz="2400"/>
            </a:br>
            <a:br>
              <a:rPr lang="en" sz="2400"/>
            </a:br>
            <a:r>
              <a:rPr b="1" lang="en" sz="2400" u="sng">
                <a:solidFill>
                  <a:schemeClr val="hlink"/>
                </a:solidFill>
                <a:hlinkClick r:id="rId3"/>
              </a:rPr>
              <a:t>https://github.com/emlearn/emlearn-micropython</a:t>
            </a:r>
            <a:r>
              <a:rPr b="1" lang="en" sz="2400"/>
              <a:t> </a:t>
            </a:r>
            <a:endParaRPr b="1" sz="2400"/>
          </a:p>
        </p:txBody>
      </p:sp>
      <p:sp>
        <p:nvSpPr>
          <p:cNvPr id="456" name="Google Shape;456;p50"/>
          <p:cNvSpPr txBox="1"/>
          <p:nvPr>
            <p:ph idx="1" type="subTitle"/>
          </p:nvPr>
        </p:nvSpPr>
        <p:spPr>
          <a:xfrm>
            <a:off x="311700" y="4152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Jon Nordby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jononor@gmail.com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foss-north 2025</a:t>
            </a:r>
            <a:endParaRPr sz="1800"/>
          </a:p>
        </p:txBody>
      </p:sp>
      <p:pic>
        <p:nvPicPr>
          <p:cNvPr id="457" name="Google Shape;4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400" y="3806600"/>
            <a:ext cx="1163649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0" title="logo-240x240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3250" y="3832675"/>
            <a:ext cx="1163650" cy="11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type="title"/>
          </p:nvPr>
        </p:nvSpPr>
        <p:spPr>
          <a:xfrm>
            <a:off x="265500" y="2223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optimization</a:t>
            </a:r>
            <a:endParaRPr/>
          </a:p>
        </p:txBody>
      </p:sp>
      <p:sp>
        <p:nvSpPr>
          <p:cNvPr id="469" name="Google Shape;469;p52"/>
          <p:cNvSpPr txBox="1"/>
          <p:nvPr>
            <p:ph idx="1" type="subTitle"/>
          </p:nvPr>
        </p:nvSpPr>
        <p:spPr>
          <a:xfrm>
            <a:off x="265500" y="3793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https://emlearn.readthedocs.io/en/latest/model_optimization.html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https://emlearn.readthedocs.io/en/latest/tree_based_models.html</a:t>
            </a:r>
            <a:r>
              <a:rPr lang="en"/>
              <a:t> </a:t>
            </a:r>
            <a:endParaRPr/>
          </a:p>
        </p:txBody>
      </p:sp>
      <p:pic>
        <p:nvPicPr>
          <p:cNvPr id="471" name="Google Shape;4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175" y="8904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idx="1" type="body"/>
          </p:nvPr>
        </p:nvSpPr>
        <p:spPr>
          <a:xfrm>
            <a:off x="311700" y="1000075"/>
            <a:ext cx="33570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Memory (RAM)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Program space (FLASH)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Inference time (CPU)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Energy (battery)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53"/>
          <p:cNvSpPr txBox="1"/>
          <p:nvPr>
            <p:ph type="title"/>
          </p:nvPr>
        </p:nvSpPr>
        <p:spPr>
          <a:xfrm>
            <a:off x="311700" y="445025"/>
            <a:ext cx="36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constraints</a:t>
            </a:r>
            <a:endParaRPr/>
          </a:p>
        </p:txBody>
      </p:sp>
      <p:sp>
        <p:nvSpPr>
          <p:cNvPr id="478" name="Google Shape;478;p53"/>
          <p:cNvSpPr txBox="1"/>
          <p:nvPr/>
        </p:nvSpPr>
        <p:spPr>
          <a:xfrm>
            <a:off x="6180525" y="573525"/>
            <a:ext cx="95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ML pipeline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6180525" y="2091350"/>
            <a:ext cx="10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System/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Application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3592500" y="129775"/>
            <a:ext cx="58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RAM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81" name="Google Shape;481;p53"/>
          <p:cNvGrpSpPr/>
          <p:nvPr/>
        </p:nvGrpSpPr>
        <p:grpSpPr>
          <a:xfrm>
            <a:off x="4184450" y="77975"/>
            <a:ext cx="1952400" cy="3358625"/>
            <a:chOff x="4184450" y="382775"/>
            <a:chExt cx="1952400" cy="3358625"/>
          </a:xfrm>
        </p:grpSpPr>
        <p:sp>
          <p:nvSpPr>
            <p:cNvPr id="482" name="Google Shape;482;p53"/>
            <p:cNvSpPr/>
            <p:nvPr/>
          </p:nvSpPr>
          <p:spPr>
            <a:xfrm>
              <a:off x="418445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422177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3"/>
            <p:cNvSpPr txBox="1"/>
            <p:nvPr/>
          </p:nvSpPr>
          <p:spPr>
            <a:xfrm>
              <a:off x="4681250" y="382775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4221775" y="752075"/>
              <a:ext cx="1798500" cy="1612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4254687" y="1323394"/>
              <a:ext cx="1672500" cy="242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4254675" y="1577363"/>
              <a:ext cx="1672500" cy="3693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4254687" y="1069425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4254675" y="1958232"/>
              <a:ext cx="1672500" cy="3693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4254687" y="3420388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4254687" y="31580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4254687" y="2885413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</p:grpSp>
      <p:sp>
        <p:nvSpPr>
          <p:cNvPr id="493" name="Google Shape;493;p53"/>
          <p:cNvSpPr txBox="1"/>
          <p:nvPr/>
        </p:nvSpPr>
        <p:spPr>
          <a:xfrm>
            <a:off x="6356500" y="129775"/>
            <a:ext cx="7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FLASH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512 kB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494" name="Google Shape;494;p53"/>
          <p:cNvGrpSpPr/>
          <p:nvPr/>
        </p:nvGrpSpPr>
        <p:grpSpPr>
          <a:xfrm>
            <a:off x="7095400" y="65650"/>
            <a:ext cx="1952400" cy="3370950"/>
            <a:chOff x="7095400" y="370450"/>
            <a:chExt cx="1952400" cy="3370950"/>
          </a:xfrm>
        </p:grpSpPr>
        <p:sp>
          <p:nvSpPr>
            <p:cNvPr id="495" name="Google Shape;495;p53"/>
            <p:cNvSpPr/>
            <p:nvPr/>
          </p:nvSpPr>
          <p:spPr>
            <a:xfrm>
              <a:off x="7095400" y="408700"/>
              <a:ext cx="1952400" cy="33327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7132725" y="2427275"/>
              <a:ext cx="1798500" cy="1245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7132725" y="878325"/>
              <a:ext cx="1798500" cy="14859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7165625" y="1338896"/>
              <a:ext cx="1672500" cy="4440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Model</a:t>
              </a:r>
              <a:endParaRPr b="1" sz="1200"/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7165637" y="1812804"/>
              <a:ext cx="1672500" cy="242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Pre-processing</a:t>
              </a:r>
              <a:endParaRPr sz="1200"/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7165637" y="1066588"/>
              <a:ext cx="1672500" cy="242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Post-processing</a:t>
              </a:r>
              <a:endParaRPr sz="1200"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7165637" y="2085113"/>
              <a:ext cx="1672500" cy="242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Sensor reading</a:t>
              </a:r>
              <a:endParaRPr sz="1200"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7165625" y="3218800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Connectivity</a:t>
              </a:r>
              <a:endParaRPr sz="1200"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7165637" y="2502800"/>
              <a:ext cx="1672500" cy="242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 interface</a:t>
              </a:r>
              <a:endParaRPr sz="1200"/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7165625" y="2760009"/>
              <a:ext cx="1672500" cy="444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Drivers</a:t>
              </a:r>
              <a:endParaRPr sz="1200"/>
            </a:p>
          </p:txBody>
        </p:sp>
        <p:sp>
          <p:nvSpPr>
            <p:cNvPr id="505" name="Google Shape;505;p53"/>
            <p:cNvSpPr txBox="1"/>
            <p:nvPr/>
          </p:nvSpPr>
          <p:spPr>
            <a:xfrm>
              <a:off x="7598675" y="370450"/>
              <a:ext cx="9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Reserved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cxnSp>
        <p:nvCxnSpPr>
          <p:cNvPr id="506" name="Google Shape;506;p53"/>
          <p:cNvCxnSpPr/>
          <p:nvPr/>
        </p:nvCxnSpPr>
        <p:spPr>
          <a:xfrm>
            <a:off x="942250" y="4984175"/>
            <a:ext cx="70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3"/>
          <p:cNvSpPr txBox="1"/>
          <p:nvPr/>
        </p:nvSpPr>
        <p:spPr>
          <a:xfrm>
            <a:off x="8035750" y="47995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Time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265800" y="4576925"/>
            <a:ext cx="7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Energy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509" name="Google Shape;509;p53"/>
          <p:cNvGrpSpPr/>
          <p:nvPr/>
        </p:nvGrpSpPr>
        <p:grpSpPr>
          <a:xfrm>
            <a:off x="1103125" y="3984875"/>
            <a:ext cx="1532700" cy="999300"/>
            <a:chOff x="1103125" y="3908675"/>
            <a:chExt cx="1532700" cy="999300"/>
          </a:xfrm>
        </p:grpSpPr>
        <p:sp>
          <p:nvSpPr>
            <p:cNvPr id="510" name="Google Shape;510;p53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2" name="Google Shape;512;p53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3" name="Google Shape;513;p53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514" name="Google Shape;514;p53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515" name="Google Shape;515;p53"/>
          <p:cNvSpPr txBox="1"/>
          <p:nvPr/>
        </p:nvSpPr>
        <p:spPr>
          <a:xfrm>
            <a:off x="2630275" y="4267125"/>
            <a:ext cx="15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Sleep zzzzZZZ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516" name="Google Shape;516;p53"/>
          <p:cNvGrpSpPr/>
          <p:nvPr/>
        </p:nvGrpSpPr>
        <p:grpSpPr>
          <a:xfrm>
            <a:off x="6249650" y="3984875"/>
            <a:ext cx="1532700" cy="999300"/>
            <a:chOff x="1103125" y="3908675"/>
            <a:chExt cx="1532700" cy="999300"/>
          </a:xfrm>
        </p:grpSpPr>
        <p:sp>
          <p:nvSpPr>
            <p:cNvPr id="517" name="Google Shape;517;p53"/>
            <p:cNvSpPr/>
            <p:nvPr/>
          </p:nvSpPr>
          <p:spPr>
            <a:xfrm>
              <a:off x="2193925" y="3908675"/>
              <a:ext cx="441900" cy="999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Send</a:t>
              </a:r>
              <a:endParaRPr sz="800"/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1103125" y="4419425"/>
              <a:ext cx="183900" cy="4884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1286995" y="4419425"/>
              <a:ext cx="421800" cy="4884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1708732" y="4419425"/>
              <a:ext cx="301200" cy="4884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/>
            </a:p>
          </p:txBody>
        </p:sp>
        <p:sp>
          <p:nvSpPr>
            <p:cNvPr id="521" name="Google Shape;521;p53"/>
            <p:cNvSpPr/>
            <p:nvPr/>
          </p:nvSpPr>
          <p:spPr>
            <a:xfrm>
              <a:off x="2009975" y="4419425"/>
              <a:ext cx="183900" cy="4884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cxnSp>
        <p:nvCxnSpPr>
          <p:cNvPr id="522" name="Google Shape;522;p53"/>
          <p:cNvCxnSpPr/>
          <p:nvPr/>
        </p:nvCxnSpPr>
        <p:spPr>
          <a:xfrm>
            <a:off x="1103125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53"/>
          <p:cNvCxnSpPr/>
          <p:nvPr/>
        </p:nvCxnSpPr>
        <p:spPr>
          <a:xfrm>
            <a:off x="6249650" y="3975875"/>
            <a:ext cx="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4" name="Google Shape;524;p53"/>
          <p:cNvSpPr txBox="1"/>
          <p:nvPr/>
        </p:nvSpPr>
        <p:spPr>
          <a:xfrm>
            <a:off x="1345225" y="349265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Active time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525" name="Google Shape;525;p53"/>
          <p:cNvCxnSpPr/>
          <p:nvPr/>
        </p:nvCxnSpPr>
        <p:spPr>
          <a:xfrm flipH="1" rot="10800000">
            <a:off x="1090975" y="3858950"/>
            <a:ext cx="1552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6" name="Google Shape;526;p53"/>
          <p:cNvCxnSpPr/>
          <p:nvPr/>
        </p:nvCxnSpPr>
        <p:spPr>
          <a:xfrm>
            <a:off x="1090975" y="4881500"/>
            <a:ext cx="51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27" name="Google Shape;527;p53"/>
          <p:cNvSpPr txBox="1"/>
          <p:nvPr/>
        </p:nvSpPr>
        <p:spPr>
          <a:xfrm>
            <a:off x="5184175" y="4576925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Total time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1026925" y="2890463"/>
            <a:ext cx="11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CPU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Cortex M4F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idx="1" type="body"/>
          </p:nvPr>
        </p:nvSpPr>
        <p:spPr>
          <a:xfrm>
            <a:off x="433375" y="4180625"/>
            <a:ext cx="8520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Utilities for finding Pareto front in </a:t>
            </a:r>
            <a:r>
              <a:rPr b="1" lang="en" sz="1400"/>
              <a:t>emlearn.evaluate.pareto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https://emlearn.readthedocs.io/en/latest/evaluate.html</a:t>
            </a:r>
            <a:br>
              <a:rPr lang="en" sz="1400"/>
            </a:br>
            <a:r>
              <a:rPr lang="en" sz="1400"/>
              <a:t>Example: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https://emlearn.readthedocs.io/en/latest/auto_examples/trees_hyperparameters.html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34" name="Google Shape;5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 front - performance/compute tradeoffs </a:t>
            </a:r>
            <a:endParaRPr/>
          </a:p>
        </p:txBody>
      </p:sp>
      <p:pic>
        <p:nvPicPr>
          <p:cNvPr id="535" name="Google Shape;535;p54" title="Pareto-optimal-solutions.png"/>
          <p:cNvPicPr preferRelativeResize="0"/>
          <p:nvPr/>
        </p:nvPicPr>
        <p:blipFill rotWithShape="1">
          <a:blip r:embed="rId5">
            <a:alphaModFix/>
          </a:blip>
          <a:srcRect b="2676" l="0" r="0" t="0"/>
          <a:stretch/>
        </p:blipFill>
        <p:spPr>
          <a:xfrm>
            <a:off x="4359825" y="1280800"/>
            <a:ext cx="4416350" cy="29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>
            <p:ph idx="1" type="body"/>
          </p:nvPr>
        </p:nvSpPr>
        <p:spPr>
          <a:xfrm>
            <a:off x="433375" y="1302750"/>
            <a:ext cx="39264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Many possible combinations of </a:t>
            </a:r>
            <a:r>
              <a:rPr b="1" lang="en" sz="1400">
                <a:solidFill>
                  <a:schemeClr val="dk1"/>
                </a:solidFill>
              </a:rPr>
              <a:t>predictive performance</a:t>
            </a:r>
            <a:r>
              <a:rPr lang="en" sz="1400">
                <a:solidFill>
                  <a:schemeClr val="dk1"/>
                </a:solidFill>
              </a:rPr>
              <a:t> vs </a:t>
            </a:r>
            <a:r>
              <a:rPr b="1" lang="en" sz="1400">
                <a:solidFill>
                  <a:schemeClr val="dk1"/>
                </a:solidFill>
              </a:rPr>
              <a:t>computational cost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point considering the non-optimal solutions!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</a:rPr>
              <a:t>Pareto front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is formed by the set of optimal solutions - that dominate the non-optimal ones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Describes the </a:t>
            </a:r>
            <a:r>
              <a:rPr b="1" lang="en" sz="1400">
                <a:solidFill>
                  <a:schemeClr val="dk1"/>
                </a:solidFill>
              </a:rPr>
              <a:t>possible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tradeoffs between predictive performance and compute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/>
          <p:nvPr>
            <p:ph idx="1" type="body"/>
          </p:nvPr>
        </p:nvSpPr>
        <p:spPr>
          <a:xfrm>
            <a:off x="311700" y="1152475"/>
            <a:ext cx="85206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features </a:t>
            </a:r>
            <a:r>
              <a:rPr b="1" lang="en">
                <a:solidFill>
                  <a:schemeClr val="dk1"/>
                </a:solidFill>
              </a:rPr>
              <a:t>		F </a:t>
            </a:r>
            <a:r>
              <a:rPr lang="en">
                <a:solidFill>
                  <a:schemeClr val="dk1"/>
                </a:solidFill>
              </a:rPr>
              <a:t>[0]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trees </a:t>
            </a:r>
            <a:r>
              <a:rPr b="1" lang="en">
                <a:solidFill>
                  <a:schemeClr val="dk1"/>
                </a:solidFill>
              </a:rPr>
              <a:t>		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Tree Depth</a:t>
            </a:r>
            <a:r>
              <a:rPr b="1" lang="en">
                <a:solidFill>
                  <a:schemeClr val="dk1"/>
                </a:solidFill>
              </a:rPr>
              <a:t> 		D_max </a:t>
            </a:r>
            <a:r>
              <a:rPr lang="en">
                <a:solidFill>
                  <a:schemeClr val="dk1"/>
                </a:solidFill>
              </a:rPr>
              <a:t>[1]</a:t>
            </a:r>
            <a:r>
              <a:rPr b="1" lang="en">
                <a:solidFill>
                  <a:schemeClr val="dk1"/>
                </a:solidFill>
              </a:rPr>
              <a:t> / D_eff</a:t>
            </a:r>
            <a:r>
              <a:rPr lang="en">
                <a:solidFill>
                  <a:schemeClr val="dk1"/>
                </a:solidFill>
              </a:rPr>
              <a:t> [2]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No. nodes</a:t>
            </a:r>
            <a:r>
              <a:rPr b="1" lang="en">
                <a:solidFill>
                  <a:schemeClr val="dk1"/>
                </a:solidFill>
              </a:rPr>
              <a:t> 		N ≈ T </a:t>
            </a:r>
            <a:r>
              <a:rPr lang="en">
                <a:solidFill>
                  <a:schemeClr val="dk1"/>
                </a:solidFill>
              </a:rPr>
              <a:t>*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(2 **</a:t>
            </a:r>
            <a:r>
              <a:rPr b="1" lang="en">
                <a:solidFill>
                  <a:schemeClr val="dk1"/>
                </a:solidFill>
              </a:rPr>
              <a:t> D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Computational costs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Memory (RAM)</a:t>
            </a:r>
            <a:r>
              <a:rPr b="1" lang="en">
                <a:solidFill>
                  <a:schemeClr val="dk1"/>
                </a:solidFill>
              </a:rPr>
              <a:t>   	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Program (FLASH)</a:t>
            </a:r>
            <a:r>
              <a:rPr b="1" lang="en">
                <a:solidFill>
                  <a:schemeClr val="dk1"/>
                </a:solidFill>
              </a:rPr>
              <a:t> 	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b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[3]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Exc. time (CPU)</a:t>
            </a:r>
            <a:r>
              <a:rPr b="1" lang="en">
                <a:solidFill>
                  <a:schemeClr val="dk1"/>
                </a:solidFill>
              </a:rPr>
              <a:t>		</a:t>
            </a:r>
            <a:r>
              <a:rPr lang="en">
                <a:solidFill>
                  <a:schemeClr val="dk1"/>
                </a:solidFill>
              </a:rPr>
              <a:t>sum(</a:t>
            </a:r>
            <a:r>
              <a:rPr b="1" lang="en">
                <a:solidFill>
                  <a:schemeClr val="dk1"/>
                </a:solidFill>
              </a:rPr>
              <a:t>D_eff</a:t>
            </a:r>
            <a:r>
              <a:rPr lang="en">
                <a:solidFill>
                  <a:schemeClr val="dk1"/>
                </a:solidFill>
              </a:rPr>
              <a:t>(t)</a:t>
            </a:r>
            <a:r>
              <a:rPr b="1"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t -&gt;</a:t>
            </a:r>
            <a:r>
              <a:rPr b="1" lang="en">
                <a:solidFill>
                  <a:schemeClr val="dk1"/>
                </a:solidFill>
              </a:rPr>
              <a:t> 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[0] May also enable deeper trees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[1] Depth might differ across trees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[2] Execution path is data dependent! Can estimate average using a dataset, or worst-case from model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[3] Assuming leaf and decision nodes same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42" name="Google Shape;542;p55"/>
          <p:cNvPicPr preferRelativeResize="0"/>
          <p:nvPr/>
        </p:nvPicPr>
        <p:blipFill rotWithShape="1">
          <a:blip r:embed="rId3">
            <a:alphaModFix/>
          </a:blip>
          <a:srcRect b="53861" l="0" r="33168" t="0"/>
          <a:stretch/>
        </p:blipFill>
        <p:spPr>
          <a:xfrm>
            <a:off x="4779875" y="626350"/>
            <a:ext cx="3406700" cy="16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ensembles - costs</a:t>
            </a:r>
            <a:endParaRPr/>
          </a:p>
        </p:txBody>
      </p:sp>
      <p:sp>
        <p:nvSpPr>
          <p:cNvPr id="544" name="Google Shape;544;p55"/>
          <p:cNvSpPr txBox="1"/>
          <p:nvPr/>
        </p:nvSpPr>
        <p:spPr>
          <a:xfrm>
            <a:off x="5160875" y="2519825"/>
            <a:ext cx="3694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Utilities for estimating costs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from </a:t>
            </a:r>
            <a:r>
              <a:rPr b="1" lang="en"/>
              <a:t>emlearn.evaluate.trees</a:t>
            </a:r>
            <a:r>
              <a:rPr lang="en"/>
              <a:t> import</a:t>
            </a:r>
            <a:br>
              <a:rPr lang="en"/>
            </a:br>
            <a:r>
              <a:rPr lang="en"/>
              <a:t>model_size_bytes, </a:t>
            </a:r>
            <a:br>
              <a:rPr lang="en"/>
            </a:br>
            <a:r>
              <a:rPr lang="en"/>
              <a:t>compute_cost_estimate</a:t>
            </a:r>
            <a:endParaRPr/>
          </a:p>
        </p:txBody>
      </p:sp>
      <p:sp>
        <p:nvSpPr>
          <p:cNvPr id="545" name="Google Shape;545;p55"/>
          <p:cNvSpPr txBox="1"/>
          <p:nvPr/>
        </p:nvSpPr>
        <p:spPr>
          <a:xfrm>
            <a:off x="5356025" y="76200"/>
            <a:ext cx="203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Input features, length </a:t>
            </a:r>
            <a:r>
              <a:rPr b="1" lang="en" sz="1200">
                <a:solidFill>
                  <a:schemeClr val="dk2"/>
                </a:solidFill>
              </a:rPr>
              <a:t>F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[ 0.23, 0.56, 0.11, 0.55 ]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51745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6883800" y="1019900"/>
            <a:ext cx="7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Tree 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48" name="Google Shape;548;p55"/>
          <p:cNvCxnSpPr/>
          <p:nvPr/>
        </p:nvCxnSpPr>
        <p:spPr>
          <a:xfrm>
            <a:off x="6268450" y="661750"/>
            <a:ext cx="15300" cy="102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55"/>
          <p:cNvSpPr txBox="1"/>
          <p:nvPr/>
        </p:nvSpPr>
        <p:spPr>
          <a:xfrm>
            <a:off x="6264425" y="674575"/>
            <a:ext cx="72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Depth</a:t>
            </a:r>
            <a:br>
              <a:rPr lang="en" sz="1200">
                <a:solidFill>
                  <a:schemeClr val="dk2"/>
                </a:solidFill>
              </a:rPr>
            </a:br>
            <a:r>
              <a:rPr b="1" lang="en" sz="1200">
                <a:solidFill>
                  <a:schemeClr val="dk2"/>
                </a:solidFill>
              </a:rPr>
              <a:t>D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7312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7693075" y="1879950"/>
            <a:ext cx="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cl2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2" name="Google Shape;552;p55"/>
          <p:cNvSpPr txBox="1"/>
          <p:nvPr/>
        </p:nvSpPr>
        <p:spPr>
          <a:xfrm>
            <a:off x="7445550" y="522175"/>
            <a:ext cx="162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IF features[2] &lt; 0.74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THEN next=left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ELSE next=right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>
            <p:ph idx="1" type="body"/>
          </p:nvPr>
        </p:nvSpPr>
        <p:spPr>
          <a:xfrm>
            <a:off x="311700" y="695275"/>
            <a:ext cx="85206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features 		F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trees 		T</a:t>
            </a:r>
            <a:r>
              <a:rPr b="1" lang="en">
                <a:solidFill>
                  <a:schemeClr val="dk1"/>
                </a:solidFill>
              </a:rPr>
              <a:t>			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decreases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 Depth 		D_max / D_eff</a:t>
            </a:r>
            <a:r>
              <a:rPr b="1"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increases capacity, </a:t>
            </a:r>
            <a:r>
              <a:rPr b="1" lang="en">
                <a:solidFill>
                  <a:schemeClr val="dk1"/>
                </a:solidFill>
              </a:rPr>
              <a:t>increases overfitting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No. nodes 		N ≈ T * 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generalized performance</a:t>
            </a:r>
            <a:r>
              <a:rPr lang="en">
                <a:solidFill>
                  <a:schemeClr val="dk1"/>
                </a:solidFill>
              </a:rPr>
              <a:t> (on unseen data), </a:t>
            </a:r>
            <a:r>
              <a:rPr b="1" lang="en">
                <a:solidFill>
                  <a:schemeClr val="dk1"/>
                </a:solidFill>
              </a:rPr>
              <a:t>need to balance overfitting.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Tree-based ensemble - predictive performance</a:t>
            </a:r>
            <a:endParaRPr/>
          </a:p>
        </p:txBody>
      </p:sp>
      <p:pic>
        <p:nvPicPr>
          <p:cNvPr id="559" name="Google Shape;559;p56" title="randomforest-distrib-parkinson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00" y="2463550"/>
            <a:ext cx="6601275" cy="27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6"/>
          <p:cNvSpPr/>
          <p:nvPr/>
        </p:nvSpPr>
        <p:spPr>
          <a:xfrm>
            <a:off x="5103065" y="3632531"/>
            <a:ext cx="1316400" cy="756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6"/>
          <p:cNvSpPr/>
          <p:nvPr/>
        </p:nvSpPr>
        <p:spPr>
          <a:xfrm>
            <a:off x="3790670" y="3849762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6"/>
          <p:cNvSpPr/>
          <p:nvPr/>
        </p:nvSpPr>
        <p:spPr>
          <a:xfrm>
            <a:off x="5188234" y="2547725"/>
            <a:ext cx="1231200" cy="8505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7"/>
          <p:cNvSpPr txBox="1"/>
          <p:nvPr>
            <p:ph idx="1" type="body"/>
          </p:nvPr>
        </p:nvSpPr>
        <p:spPr>
          <a:xfrm>
            <a:off x="311700" y="695275"/>
            <a:ext cx="85206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Vary </a:t>
            </a:r>
            <a:r>
              <a:rPr b="1" lang="en">
                <a:solidFill>
                  <a:schemeClr val="dk1"/>
                </a:solidFill>
              </a:rPr>
              <a:t>n_estimators</a:t>
            </a:r>
            <a:r>
              <a:rPr lang="en">
                <a:solidFill>
                  <a:schemeClr val="dk1"/>
                </a:solidFill>
              </a:rPr>
              <a:t> (trees)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one </a:t>
            </a:r>
            <a:r>
              <a:rPr lang="en">
                <a:solidFill>
                  <a:schemeClr val="dk1"/>
                </a:solidFill>
              </a:rPr>
              <a:t>of the </a:t>
            </a:r>
            <a:r>
              <a:rPr b="1" lang="en">
                <a:solidFill>
                  <a:schemeClr val="dk1"/>
                </a:solidFill>
              </a:rPr>
              <a:t>depth limiting </a:t>
            </a:r>
            <a:r>
              <a:rPr lang="en">
                <a:solidFill>
                  <a:schemeClr val="dk1"/>
                </a:solidFill>
              </a:rPr>
              <a:t>hyperparameters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sklearn.model_selection import </a:t>
            </a:r>
            <a:r>
              <a:rPr b="1" lang="en">
                <a:solidFill>
                  <a:schemeClr val="dk1"/>
                </a:solidFill>
              </a:rPr>
              <a:t>GridSearchCV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RandomizedSearchCV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with scikit-learn</a:t>
            </a:r>
            <a:endParaRPr/>
          </a:p>
        </p:txBody>
      </p:sp>
      <p:sp>
        <p:nvSpPr>
          <p:cNvPr id="569" name="Google Shape;569;p57"/>
          <p:cNvSpPr txBox="1"/>
          <p:nvPr/>
        </p:nvSpPr>
        <p:spPr>
          <a:xfrm>
            <a:off x="463275" y="4750975"/>
            <a:ext cx="69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https://emlearn.readthedocs.io/en/latest/auto_examples/trees_hyperparameters.html</a:t>
            </a:r>
            <a:r>
              <a:rPr lang="en"/>
              <a:t> </a:t>
            </a:r>
            <a:endParaRPr/>
          </a:p>
        </p:txBody>
      </p:sp>
      <p:pic>
        <p:nvPicPr>
          <p:cNvPr id="570" name="Google Shape;570;p57" title="sphx_glr_trees_hyperparameters_004.png"/>
          <p:cNvPicPr preferRelativeResize="0"/>
          <p:nvPr/>
        </p:nvPicPr>
        <p:blipFill rotWithShape="1">
          <a:blip r:embed="rId4">
            <a:alphaModFix/>
          </a:blip>
          <a:srcRect b="2874" l="0" r="0" t="0"/>
          <a:stretch/>
        </p:blipFill>
        <p:spPr>
          <a:xfrm>
            <a:off x="417700" y="1941825"/>
            <a:ext cx="7427100" cy="28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on Microcontroller</a:t>
            </a:r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Jumping right into it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00" y="3153700"/>
            <a:ext cx="2678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for MicroPython - comparisons</a:t>
            </a:r>
            <a:endParaRPr/>
          </a:p>
        </p:txBody>
      </p:sp>
      <p:sp>
        <p:nvSpPr>
          <p:cNvPr id="581" name="Google Shape;581;p59"/>
          <p:cNvSpPr txBox="1"/>
          <p:nvPr>
            <p:ph idx="1" type="body"/>
          </p:nvPr>
        </p:nvSpPr>
        <p:spPr>
          <a:xfrm>
            <a:off x="311700" y="4106450"/>
            <a:ext cx="8520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582" name="Google Shape;582;p59"/>
          <p:cNvGraphicFramePr/>
          <p:nvPr/>
        </p:nvGraphicFramePr>
        <p:xfrm>
          <a:off x="371988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{2967E648-A48D-434C-9B56-18DA3E7784BA}</a:tableStyleId>
              </a:tblPr>
              <a:tblGrid>
                <a:gridCol w="1173250"/>
                <a:gridCol w="1622400"/>
                <a:gridCol w="1397825"/>
                <a:gridCol w="1397825"/>
                <a:gridCol w="1397825"/>
              </a:tblGrid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Project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Deployment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Size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Compute time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</a:t>
                      </a:r>
                      <a:r>
                        <a:rPr lang="en" sz="1000"/>
                        <a:t>mlearn</a:t>
                      </a:r>
                      <a:br>
                        <a:rPr lang="en" sz="1000"/>
                      </a:br>
                      <a:r>
                        <a:rPr lang="en" sz="1000"/>
                        <a:t>-micropython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Native mod .mpy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KNN, CNN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everywhereml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SVM, </a:t>
                      </a:r>
                      <a:r>
                        <a:rPr lang="en" sz="1000"/>
                        <a:t>KNN,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m2cgen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Easy. Pure Python .py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DT, RF,</a:t>
                      </a:r>
                      <a:br>
                        <a:rPr lang="en" sz="1000"/>
                      </a:br>
                      <a:r>
                        <a:rPr lang="en" sz="1000"/>
                        <a:t>SVM, KNN, MLP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with large models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Poor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OpenMV.tf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Hard. Custom Fork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ulab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Hard. </a:t>
                      </a:r>
                      <a:r>
                        <a:rPr lang="en" sz="1000"/>
                        <a:t>User C module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(build-your-own)</a:t>
                      </a:r>
                      <a:br>
                        <a:rPr lang="en" sz="1000">
                          <a:solidFill>
                            <a:schemeClr val="dk1"/>
                          </a:solidFill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Using nd</a:t>
                      </a:r>
                      <a:r>
                        <a:rPr lang="en" sz="1000"/>
                        <a:t>a</a:t>
                      </a:r>
                      <a:r>
                        <a:rPr lang="en" sz="1000"/>
                        <a:t>rray primitives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 initial size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Unknown (assume good)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83" name="Google Shape;5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60"/>
          <p:cNvPicPr preferRelativeResize="0"/>
          <p:nvPr/>
        </p:nvPicPr>
        <p:blipFill rotWithShape="1">
          <a:blip r:embed="rId3">
            <a:alphaModFix/>
          </a:blip>
          <a:srcRect b="0" l="17567" r="17560" t="0"/>
          <a:stretch/>
        </p:blipFill>
        <p:spPr>
          <a:xfrm>
            <a:off x="5841650" y="213700"/>
            <a:ext cx="3208075" cy="27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0"/>
          <p:cNvSpPr txBox="1"/>
          <p:nvPr>
            <p:ph type="title"/>
          </p:nvPr>
        </p:nvSpPr>
        <p:spPr>
          <a:xfrm>
            <a:off x="311700" y="555600"/>
            <a:ext cx="5670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M</a:t>
            </a:r>
            <a:r>
              <a:rPr lang="en"/>
              <a:t>icrocontroller</a:t>
            </a:r>
            <a:r>
              <a:rPr lang="en"/>
              <a:t> - tiny programmable chip</a:t>
            </a:r>
            <a:endParaRPr/>
          </a:p>
        </p:txBody>
      </p:sp>
      <p:sp>
        <p:nvSpPr>
          <p:cNvPr id="590" name="Google Shape;590;p60"/>
          <p:cNvSpPr txBox="1"/>
          <p:nvPr>
            <p:ph idx="1" type="body"/>
          </p:nvPr>
        </p:nvSpPr>
        <p:spPr>
          <a:xfrm>
            <a:off x="311700" y="3082150"/>
            <a:ext cx="44637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20 </a:t>
            </a:r>
            <a:r>
              <a:rPr i="1" lang="en" sz="1800"/>
              <a:t>billions</a:t>
            </a:r>
            <a:r>
              <a:rPr lang="en" sz="1800"/>
              <a:t> shipped </a:t>
            </a:r>
            <a:r>
              <a:rPr i="1" lang="en" sz="1800"/>
              <a:t>per year</a:t>
            </a:r>
            <a:r>
              <a:rPr lang="en" sz="1800"/>
              <a:t>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Increasingly accessible for hobbyists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2010: Arduino Uno</a:t>
            </a:r>
            <a:br>
              <a:rPr lang="en" sz="1800"/>
            </a:br>
            <a:r>
              <a:rPr lang="en" sz="1800"/>
              <a:t>2014: MicroPython </a:t>
            </a:r>
            <a:br>
              <a:rPr lang="en" sz="1800"/>
            </a:br>
            <a:r>
              <a:rPr lang="en" sz="1800"/>
              <a:t>2019: MicroPython 1.10 - ESP32 PSRAM</a:t>
            </a:r>
            <a:endParaRPr sz="1800"/>
          </a:p>
        </p:txBody>
      </p:sp>
      <p:pic>
        <p:nvPicPr>
          <p:cNvPr id="591" name="Google Shape;591;p60"/>
          <p:cNvPicPr preferRelativeResize="0"/>
          <p:nvPr/>
        </p:nvPicPr>
        <p:blipFill rotWithShape="1">
          <a:blip r:embed="rId4">
            <a:alphaModFix/>
          </a:blip>
          <a:srcRect b="22631" l="19141" r="12322" t="16858"/>
          <a:stretch/>
        </p:blipFill>
        <p:spPr>
          <a:xfrm flipH="1">
            <a:off x="6093527" y="3486050"/>
            <a:ext cx="3050473" cy="16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0"/>
          <p:cNvSpPr txBox="1"/>
          <p:nvPr/>
        </p:nvSpPr>
        <p:spPr>
          <a:xfrm>
            <a:off x="311700" y="1062863"/>
            <a:ext cx="4724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Compute power: 1 / 1000x of a smartphone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RAM: 			0.10 -    1 000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Program space:	 	1.0   -  10 000 kB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Compute			10    -   1  000 DMIPS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Price: 			0.10 -         10 USD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Energy:			1      -   1 000 milliWatt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4946675" y="2313525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94" name="Google Shape;594;p60"/>
          <p:cNvSpPr txBox="1"/>
          <p:nvPr/>
        </p:nvSpPr>
        <p:spPr>
          <a:xfrm>
            <a:off x="4368650" y="2910725"/>
            <a:ext cx="32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Efficiency is key !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Memory, compute, power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title"/>
          </p:nvPr>
        </p:nvSpPr>
        <p:spPr>
          <a:xfrm>
            <a:off x="311700" y="445025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Inline Assembly</a:t>
            </a:r>
            <a:endParaRPr/>
          </a:p>
        </p:txBody>
      </p:sp>
      <p:sp>
        <p:nvSpPr>
          <p:cNvPr id="600" name="Google Shape;600;p61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"/>
          <p:cNvSpPr txBox="1"/>
          <p:nvPr>
            <p:ph idx="1" type="body"/>
          </p:nvPr>
        </p:nvSpPr>
        <p:spPr>
          <a:xfrm>
            <a:off x="311700" y="1152475"/>
            <a:ext cx="3999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can expose Assembler opcodes</a:t>
            </a:r>
            <a:br>
              <a:rPr lang="en"/>
            </a:br>
            <a:r>
              <a:rPr lang="en"/>
              <a:t>as Python statements.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Allows to write a function in Assembler</a:t>
            </a:r>
            <a:br>
              <a:rPr lang="en"/>
            </a:br>
            <a:r>
              <a:rPr i="1" lang="en"/>
              <a:t>inline in the Python program</a:t>
            </a:r>
            <a:br>
              <a:rPr lang="en"/>
            </a:br>
            <a:r>
              <a:rPr lang="en"/>
              <a:t>Can compile and execute on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Supported on ARM Cortex M chips</a:t>
            </a:r>
            <a:br>
              <a:rPr lang="en"/>
            </a:br>
            <a:r>
              <a:rPr i="1" lang="en"/>
              <a:t>Not supported (yet) on ESP32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For the most hardcore hackers!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lang="en"/>
              <a:t>Official Documentation: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https://docs.micropython.org/en/latest/</a:t>
            </a:r>
            <a:br>
              <a:rPr lang="en" u="sng">
                <a:solidFill>
                  <a:schemeClr val="hlink"/>
                </a:solidFill>
                <a:hlinkClick r:id="rId4"/>
              </a:rPr>
            </a:br>
            <a:r>
              <a:rPr lang="en" u="sng">
                <a:solidFill>
                  <a:schemeClr val="hlink"/>
                </a:solidFill>
                <a:hlinkClick r:id="rId5"/>
              </a:rPr>
              <a:t>reference/asm_thumb2_index.html</a:t>
            </a:r>
            <a:r>
              <a:rPr lang="en"/>
              <a:t> </a:t>
            </a:r>
            <a:endParaRPr/>
          </a:p>
        </p:txBody>
      </p:sp>
      <p:sp>
        <p:nvSpPr>
          <p:cNvPr id="602" name="Google Shape;602;p61"/>
          <p:cNvSpPr txBox="1"/>
          <p:nvPr>
            <p:ph idx="2" type="body"/>
          </p:nvPr>
        </p:nvSpPr>
        <p:spPr>
          <a:xfrm>
            <a:off x="4417150" y="4408200"/>
            <a:ext cx="39999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FIR filter implementation (cut out)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https://github.com/peterhinch/micropython-filters/</a:t>
            </a:r>
            <a:br>
              <a:rPr lang="en" u="sng">
                <a:solidFill>
                  <a:schemeClr val="hlink"/>
                </a:solidFill>
                <a:hlinkClick r:id="rId7"/>
              </a:rPr>
            </a:br>
            <a:r>
              <a:rPr lang="en" u="sng">
                <a:solidFill>
                  <a:schemeClr val="hlink"/>
                </a:solidFill>
                <a:hlinkClick r:id="rId8"/>
              </a:rPr>
              <a:t>blob/master/fir.py</a:t>
            </a:r>
            <a:r>
              <a:rPr lang="en"/>
              <a:t> </a:t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9">
            <a:alphaModFix/>
          </a:blip>
          <a:srcRect b="42785" l="0" r="0" t="0"/>
          <a:stretch/>
        </p:blipFill>
        <p:spPr>
          <a:xfrm>
            <a:off x="4213200" y="135550"/>
            <a:ext cx="4896901" cy="409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2"/>
          <p:cNvPicPr preferRelativeResize="0"/>
          <p:nvPr/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405225" y="2059200"/>
            <a:ext cx="5368630" cy="29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>
            <p:ph idx="1" type="body"/>
          </p:nvPr>
        </p:nvSpPr>
        <p:spPr>
          <a:xfrm>
            <a:off x="6029550" y="2132050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“Internet of Things</a:t>
            </a:r>
            <a:r>
              <a:rPr b="1" lang="en" sz="1800"/>
              <a:t>”</a:t>
            </a:r>
            <a:endParaRPr sz="1800"/>
          </a:p>
        </p:txBody>
      </p:sp>
      <p:sp>
        <p:nvSpPr>
          <p:cNvPr id="611" name="Google Shape;611;p62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Sensor node systems</a:t>
            </a:r>
            <a:endParaRPr/>
          </a:p>
        </p:txBody>
      </p:sp>
      <p:sp>
        <p:nvSpPr>
          <p:cNvPr id="612" name="Google Shape;612;p62"/>
          <p:cNvSpPr txBox="1"/>
          <p:nvPr/>
        </p:nvSpPr>
        <p:spPr>
          <a:xfrm>
            <a:off x="311700" y="1154525"/>
            <a:ext cx="8289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Including on-sensor data processing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with Digital Signal Processing (DSP) and Machine Learning (ML)</a:t>
            </a:r>
            <a:endParaRPr/>
          </a:p>
        </p:txBody>
      </p:sp>
      <p:sp>
        <p:nvSpPr>
          <p:cNvPr id="613" name="Google Shape;613;p62"/>
          <p:cNvSpPr txBox="1"/>
          <p:nvPr>
            <p:ph idx="1" type="body"/>
          </p:nvPr>
        </p:nvSpPr>
        <p:spPr>
          <a:xfrm>
            <a:off x="6078975" y="3585025"/>
            <a:ext cx="2624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Robotics,</a:t>
            </a:r>
            <a:br>
              <a:rPr b="1" lang="en" sz="1800"/>
            </a:br>
            <a:r>
              <a:rPr b="1" lang="en" sz="1800"/>
              <a:t>Industrial automation</a:t>
            </a:r>
            <a:endParaRPr b="1" sz="1800"/>
          </a:p>
        </p:txBody>
      </p:sp>
      <p:sp>
        <p:nvSpPr>
          <p:cNvPr id="614" name="Google Shape;614;p62"/>
          <p:cNvSpPr txBox="1"/>
          <p:nvPr>
            <p:ph idx="1" type="body"/>
          </p:nvPr>
        </p:nvSpPr>
        <p:spPr>
          <a:xfrm>
            <a:off x="6078975" y="2733550"/>
            <a:ext cx="280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“Wearable devices”</a:t>
            </a:r>
            <a:endParaRPr sz="1800"/>
          </a:p>
        </p:txBody>
      </p:sp>
      <p:pic>
        <p:nvPicPr>
          <p:cNvPr id="615" name="Google Shape;6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3"/>
          <p:cNvPicPr preferRelativeResize="0"/>
          <p:nvPr/>
        </p:nvPicPr>
        <p:blipFill rotWithShape="1">
          <a:blip r:embed="rId3">
            <a:alphaModFix/>
          </a:blip>
          <a:srcRect b="0" l="41731" r="9528" t="36980"/>
          <a:stretch/>
        </p:blipFill>
        <p:spPr>
          <a:xfrm>
            <a:off x="2913400" y="2756138"/>
            <a:ext cx="3317210" cy="24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3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622" name="Google Shape;622;p63"/>
          <p:cNvPicPr preferRelativeResize="0"/>
          <p:nvPr/>
        </p:nvPicPr>
        <p:blipFill rotWithShape="1">
          <a:blip r:embed="rId4">
            <a:alphaModFix/>
          </a:blip>
          <a:srcRect b="10156" l="0" r="46714" t="4351"/>
          <a:stretch/>
        </p:blipFill>
        <p:spPr>
          <a:xfrm>
            <a:off x="0" y="0"/>
            <a:ext cx="2921050" cy="2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3"/>
          <p:cNvPicPr preferRelativeResize="0"/>
          <p:nvPr/>
        </p:nvPicPr>
        <p:blipFill rotWithShape="1">
          <a:blip r:embed="rId5">
            <a:alphaModFix/>
          </a:blip>
          <a:srcRect b="0" l="31006" r="17289" t="0"/>
          <a:stretch/>
        </p:blipFill>
        <p:spPr>
          <a:xfrm>
            <a:off x="0" y="2778575"/>
            <a:ext cx="2921050" cy="2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3"/>
          <p:cNvPicPr preferRelativeResize="0"/>
          <p:nvPr/>
        </p:nvPicPr>
        <p:blipFill rotWithShape="1">
          <a:blip r:embed="rId6">
            <a:alphaModFix/>
          </a:blip>
          <a:srcRect b="0" l="35249" r="0" t="0"/>
          <a:stretch/>
        </p:blipFill>
        <p:spPr>
          <a:xfrm>
            <a:off x="5927400" y="-811725"/>
            <a:ext cx="3216599" cy="37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3"/>
          <p:cNvPicPr preferRelativeResize="0"/>
          <p:nvPr/>
        </p:nvPicPr>
        <p:blipFill rotWithShape="1">
          <a:blip r:embed="rId7">
            <a:alphaModFix/>
          </a:blip>
          <a:srcRect b="17891" l="4670" r="37526" t="0"/>
          <a:stretch/>
        </p:blipFill>
        <p:spPr>
          <a:xfrm>
            <a:off x="2921050" y="0"/>
            <a:ext cx="3006351" cy="2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3"/>
          <p:cNvPicPr preferRelativeResize="0"/>
          <p:nvPr/>
        </p:nvPicPr>
        <p:blipFill rotWithShape="1">
          <a:blip r:embed="rId8">
            <a:alphaModFix/>
          </a:blip>
          <a:srcRect b="0" l="823" r="13376" t="12487"/>
          <a:stretch/>
        </p:blipFill>
        <p:spPr>
          <a:xfrm>
            <a:off x="5927400" y="2732375"/>
            <a:ext cx="3216599" cy="2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3"/>
          <p:cNvSpPr txBox="1"/>
          <p:nvPr/>
        </p:nvSpPr>
        <p:spPr>
          <a:xfrm>
            <a:off x="115888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Consumer Tech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28" name="Google Shape;628;p63"/>
          <p:cNvSpPr txBox="1"/>
          <p:nvPr/>
        </p:nvSpPr>
        <p:spPr>
          <a:xfrm>
            <a:off x="3110213" y="2340900"/>
            <a:ext cx="26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Industrial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29" name="Google Shape;629;p63"/>
          <p:cNvSpPr txBox="1"/>
          <p:nvPr/>
        </p:nvSpPr>
        <p:spPr>
          <a:xfrm>
            <a:off x="6104538" y="2270675"/>
            <a:ext cx="2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Fun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4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Cat Detector - Data </a:t>
            </a:r>
            <a:r>
              <a:rPr lang="en"/>
              <a:t>Acquisition</a:t>
            </a:r>
            <a:endParaRPr/>
          </a:p>
        </p:txBody>
      </p:sp>
      <p:sp>
        <p:nvSpPr>
          <p:cNvPr id="635" name="Google Shape;635;p64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4"/>
          <p:cNvSpPr txBox="1"/>
          <p:nvPr/>
        </p:nvSpPr>
        <p:spPr>
          <a:xfrm>
            <a:off x="311700" y="1154525"/>
            <a:ext cx="4778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Classify </a:t>
            </a:r>
            <a:r>
              <a:rPr i="1" lang="en" sz="1800">
                <a:solidFill>
                  <a:schemeClr val="dk2"/>
                </a:solidFill>
              </a:rPr>
              <a:t>low-res</a:t>
            </a:r>
            <a:r>
              <a:rPr lang="en" sz="1800">
                <a:solidFill>
                  <a:schemeClr val="dk2"/>
                </a:solidFill>
              </a:rPr>
              <a:t> images, at </a:t>
            </a:r>
            <a:r>
              <a:rPr i="1" lang="en" sz="1800">
                <a:solidFill>
                  <a:schemeClr val="dk2"/>
                </a:solidFill>
              </a:rPr>
              <a:t>1 FPS+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Using mp_camera by cnadler86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b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cnadler86/micropython-camera-API</a:t>
            </a:r>
            <a:r>
              <a:rPr lang="en" sz="1800">
                <a:solidFill>
                  <a:schemeClr val="dk2"/>
                </a:solidFill>
              </a:rPr>
              <a:t>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  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96x96 px grayscale.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Takes ~100 ms - OK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37" name="Google Shape;637;p64"/>
          <p:cNvPicPr preferRelativeResize="0"/>
          <p:nvPr/>
        </p:nvPicPr>
        <p:blipFill rotWithShape="1">
          <a:blip r:embed="rId6">
            <a:alphaModFix/>
          </a:blip>
          <a:srcRect b="13571" l="8945" r="46507" t="23858"/>
          <a:stretch/>
        </p:blipFill>
        <p:spPr>
          <a:xfrm>
            <a:off x="6119450" y="323200"/>
            <a:ext cx="1068113" cy="1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6900" y="1554725"/>
            <a:ext cx="2937900" cy="293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type="title"/>
          </p:nvPr>
        </p:nvSpPr>
        <p:spPr>
          <a:xfrm>
            <a:off x="311700" y="555600"/>
            <a:ext cx="7746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Cat Detector - Classification with CNN</a:t>
            </a:r>
            <a:endParaRPr/>
          </a:p>
        </p:txBody>
      </p:sp>
      <p:sp>
        <p:nvSpPr>
          <p:cNvPr id="644" name="Google Shape;644;p65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5"/>
          <p:cNvSpPr txBox="1"/>
          <p:nvPr/>
        </p:nvSpPr>
        <p:spPr>
          <a:xfrm>
            <a:off x="311700" y="1154525"/>
            <a:ext cx="55896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emlearn_</a:t>
            </a:r>
            <a:r>
              <a:rPr b="1" lang="en" sz="1800">
                <a:solidFill>
                  <a:schemeClr val="dk2"/>
                </a:solidFill>
              </a:rPr>
              <a:t>tinymaix_cnn</a:t>
            </a:r>
            <a:br>
              <a:rPr b="1"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Go-to solution for image classification: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Convolutional Neural Network (CNN)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32x32 px input. 3 layers. Under 100 ms - OK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Preprocessing (untested)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   Downscaling 96 px -&gt; 32 px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Image brightness normalization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2"/>
                </a:solidFill>
              </a:rPr>
            </a:br>
            <a:r>
              <a:rPr lang="en" sz="1000">
                <a:solidFill>
                  <a:schemeClr val="dk2"/>
                </a:solidFill>
              </a:rPr>
              <a:t>See also OpenMV - MicroPython for Computer Vision- 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https://docs.openmv.io/index.html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46" name="Google Shape;646;p65"/>
          <p:cNvSpPr txBox="1"/>
          <p:nvPr/>
        </p:nvSpPr>
        <p:spPr>
          <a:xfrm>
            <a:off x="5837300" y="1745625"/>
            <a:ext cx="307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https://github.com/emlearn/emlearn-micropython/</a:t>
            </a:r>
            <a:br>
              <a:rPr lang="en" sz="1000" u="sng">
                <a:solidFill>
                  <a:schemeClr val="hlink"/>
                </a:solidFill>
                <a:hlinkClick r:id="rId5"/>
              </a:rPr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tree/master/examples/mnist_cnn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7" name="Google Shape;64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0025" y="555600"/>
            <a:ext cx="3304449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5750" y="2356450"/>
            <a:ext cx="2861676" cy="2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4164" y="4542775"/>
            <a:ext cx="49171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260325" y="4378075"/>
            <a:ext cx="46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Espressif ESP32-S3FH4R2 chip: 		2.5 	USD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Waveshare ESP32-S3-Tiny board: 	6 	USD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29838" l="32972" r="41537" t="26550"/>
          <a:stretch/>
        </p:blipFill>
        <p:spPr>
          <a:xfrm>
            <a:off x="4572000" y="1097150"/>
            <a:ext cx="3212352" cy="30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11700" y="1290100"/>
            <a:ext cx="4922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Modern microcontroller: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 complete programmable System-on-Chip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Example: ESP32-S3FH4R2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32 bit CPU, 240 Mhz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Floating Point Unit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2 MB RAM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4 MB FLASH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WiFi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Bluetooth Low Energy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USB-C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tinkering </a:t>
            </a:r>
            <a:r>
              <a:rPr lang="en"/>
              <a:t>optional</a:t>
            </a:r>
            <a:br>
              <a:rPr lang="en"/>
            </a:br>
            <a:r>
              <a:rPr lang="en"/>
              <a:t>- complete devices available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4915" l="13993" r="12047" t="5229"/>
          <a:stretch/>
        </p:blipFill>
        <p:spPr>
          <a:xfrm>
            <a:off x="434413" y="1864187"/>
            <a:ext cx="1850850" cy="19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2956" l="8944" r="46509" t="23858"/>
          <a:stretch/>
        </p:blipFill>
        <p:spPr>
          <a:xfrm>
            <a:off x="2473950" y="1754213"/>
            <a:ext cx="1390674" cy="21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334125" y="455747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 ESP32 based device with sensors etc.: 		20 - 50 USD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350" y="455525"/>
            <a:ext cx="743850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>
            <a:alphaModFix/>
          </a:blip>
          <a:srcRect b="11621" l="19791" r="20324" t="21160"/>
          <a:stretch/>
        </p:blipFill>
        <p:spPr>
          <a:xfrm>
            <a:off x="5774025" y="1754225"/>
            <a:ext cx="1736124" cy="19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7">
            <a:alphaModFix/>
          </a:blip>
          <a:srcRect b="19604" l="5136" r="4757" t="17176"/>
          <a:stretch/>
        </p:blipFill>
        <p:spPr>
          <a:xfrm rot="-5400000">
            <a:off x="3769900" y="2193775"/>
            <a:ext cx="2222900" cy="11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16389" l="11556" r="16666" t="15407"/>
          <a:stretch/>
        </p:blipFill>
        <p:spPr>
          <a:xfrm rot="2099982">
            <a:off x="6041457" y="1743762"/>
            <a:ext cx="2464460" cy="1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lang="en"/>
              <a:t>MicroPython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311700" y="1134350"/>
            <a:ext cx="647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Download prebuilt firmware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https://micropython.org/download/?port=esp32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Flash firmware to device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esptool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erase_flash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esptool.py --chip esp32 --port … write_flash -z 0 micropython-v1.17.bin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 to device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pip install mpremote</a:t>
            </a:r>
            <a:br>
              <a:rPr lang="en" sz="1800"/>
            </a:br>
            <a:r>
              <a:rPr lang="en" sz="1800"/>
              <a:t>	</a:t>
            </a:r>
            <a:r>
              <a:rPr lang="en"/>
              <a:t>mpremote repl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IDE (optional): Viper IDE, Thonny, et.c.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 b="36019" l="1728" r="31283" t="30538"/>
          <a:stretch/>
        </p:blipFill>
        <p:spPr>
          <a:xfrm>
            <a:off x="3755575" y="3382450"/>
            <a:ext cx="4762375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350" y="531725"/>
            <a:ext cx="743850" cy="7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 - hardware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334125" y="4557475"/>
            <a:ext cx="57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11621" l="19791" r="20324" t="21160"/>
          <a:stretch/>
        </p:blipFill>
        <p:spPr>
          <a:xfrm>
            <a:off x="614300" y="1267450"/>
            <a:ext cx="1736124" cy="19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96025" y="3634700"/>
            <a:ext cx="297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Example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MPU6886 accelerometer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built-in temperature sensor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875" y="1189099"/>
            <a:ext cx="2248874" cy="22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5">
            <a:alphaModFix/>
          </a:blip>
          <a:srcRect b="15282" l="9828" r="0" t="13836"/>
          <a:stretch/>
        </p:blipFill>
        <p:spPr>
          <a:xfrm>
            <a:off x="2997750" y="1341502"/>
            <a:ext cx="2479284" cy="19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3250450" y="3600500"/>
            <a:ext cx="241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Temperature Sensor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DS1820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Water-proof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244200" y="3577900"/>
            <a:ext cx="236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Room Monitoring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+ </a:t>
            </a:r>
            <a:r>
              <a:rPr lang="en" sz="1800">
                <a:solidFill>
                  <a:schemeClr val="dk2"/>
                </a:solidFill>
              </a:rPr>
              <a:t>CO2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+ humidity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+ temperature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311700" y="1154525"/>
            <a:ext cx="4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457275"/>
            <a:ext cx="41634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https://viper-ide.org/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Zero-install. Connect to device via USB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Read the sensor in a loop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Send data using MQTT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Wait until next measurement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same approach can be used for </a:t>
            </a:r>
            <a:br>
              <a:rPr lang="en"/>
            </a:br>
            <a:r>
              <a:rPr lang="en"/>
              <a:t>sensing other slow changing phenomena</a:t>
            </a:r>
            <a:endParaRPr/>
          </a:p>
        </p:txBody>
      </p:sp>
      <p:sp>
        <p:nvSpPr>
          <p:cNvPr id="181" name="Google Shape;181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381175" y="4507800"/>
            <a:ext cx="341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Using 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peterhinch/micropython-mqtt</a:t>
            </a:r>
            <a:r>
              <a:rPr lang="en" sz="1000"/>
              <a:t> </a:t>
            </a:r>
            <a:br>
              <a:rPr lang="en" sz="1000"/>
            </a:br>
            <a:r>
              <a:rPr lang="en" sz="1000"/>
              <a:t>and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jonnor/micropython-mpu6886</a:t>
            </a:r>
            <a:r>
              <a:rPr lang="en" sz="1000"/>
              <a:t> </a:t>
            </a:r>
            <a:endParaRPr sz="1000"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7500" spcFirstLastPara="1" rIns="6750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</a:pPr>
            <a:r>
              <a:rPr lang="en"/>
              <a:t>Temperature sensor </a:t>
            </a:r>
            <a:br>
              <a:rPr lang="en"/>
            </a:br>
            <a:r>
              <a:rPr lang="en"/>
              <a:t>- code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6">
            <a:alphaModFix/>
          </a:blip>
          <a:srcRect b="30134" l="15813" r="52848" t="15890"/>
          <a:stretch/>
        </p:blipFill>
        <p:spPr>
          <a:xfrm>
            <a:off x="3881851" y="0"/>
            <a:ext cx="53088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